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715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65">
          <p15:clr>
            <a:srgbClr val="A4A3A4"/>
          </p15:clr>
        </p15:guide>
        <p15:guide id="2" pos="317">
          <p15:clr>
            <a:srgbClr val="A4A3A4"/>
          </p15:clr>
        </p15:guide>
        <p15:guide id="3" orient="horz" pos="326">
          <p15:clr>
            <a:srgbClr val="A4A3A4"/>
          </p15:clr>
        </p15:guide>
        <p15:guide id="4" orient="horz" pos="3274">
          <p15:clr>
            <a:srgbClr val="A4A3A4"/>
          </p15:clr>
        </p15:guide>
        <p15:guide id="5" orient="horz" pos="575">
          <p15:clr>
            <a:srgbClr val="A4A3A4"/>
          </p15:clr>
        </p15:guide>
        <p15:guide id="6" pos="2404">
          <p15:clr>
            <a:srgbClr val="A4A3A4"/>
          </p15:clr>
        </p15:guide>
        <p15:guide id="7" pos="748">
          <p15:clr>
            <a:srgbClr val="A4A3A4"/>
          </p15:clr>
        </p15:guide>
        <p15:guide id="8" orient="horz" pos="1029">
          <p15:clr>
            <a:srgbClr val="A4A3A4"/>
          </p15:clr>
        </p15:guide>
        <p15:guide id="9" pos="2903">
          <p15:clr>
            <a:srgbClr val="A4A3A4"/>
          </p15:clr>
        </p15:guide>
        <p15:guide id="10" pos="2676">
          <p15:clr>
            <a:srgbClr val="A4A3A4"/>
          </p15:clr>
        </p15:guide>
        <p15:guide id="11" pos="5760">
          <p15:clr>
            <a:srgbClr val="A4A3A4"/>
          </p15:clr>
        </p15:guide>
        <p15:guide id="12" orient="horz" pos="417">
          <p15:clr>
            <a:srgbClr val="A4A3A4"/>
          </p15:clr>
        </p15:guide>
        <p15:guide id="13" pos="3107">
          <p15:clr>
            <a:srgbClr val="A4A3A4"/>
          </p15:clr>
        </p15:guide>
        <p15:guide id="14" orient="horz" pos="1709">
          <p15:clr>
            <a:srgbClr val="A4A3A4"/>
          </p15:clr>
        </p15:guide>
        <p15:guide id="15" pos="1406">
          <p15:clr>
            <a:srgbClr val="A4A3A4"/>
          </p15:clr>
        </p15:guide>
        <p15:guide id="16" orient="horz" pos="3138">
          <p15:clr>
            <a:srgbClr val="A4A3A4"/>
          </p15:clr>
        </p15:guide>
      </p15:sldGuideLst>
    </p:ext>
    <p:ext uri="GoogleSlidesCustomDataVersion2">
      <go:slidesCustomData xmlns:go="http://customooxmlschemas.google.com/" r:id="rId36" roundtripDataSignature="AMtx7mgUE2+Xh0b2SesZ6aLPnU3ya0RY0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79A1255-D129-476F-A598-700ED0573EE5}">
  <a:tblStyle styleId="{379A1255-D129-476F-A598-700ED0573EE5}"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7EEF3"/>
          </a:solidFill>
        </a:fill>
      </a:tcStyle>
    </a:wholeTbl>
    <a:band1H>
      <a:tcTxStyle/>
      <a:tcStyle>
        <a:fill>
          <a:solidFill>
            <a:srgbClr val="CCDCE6"/>
          </a:solidFill>
        </a:fill>
      </a:tcStyle>
    </a:band1H>
    <a:band2H>
      <a:tcTxStyle/>
    </a:band2H>
    <a:band1V>
      <a:tcTxStyle/>
      <a:tcStyle>
        <a:fill>
          <a:solidFill>
            <a:srgbClr val="CCDCE6"/>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65"/>
        <p:guide pos="317"/>
        <p:guide pos="326" orient="horz"/>
        <p:guide pos="3274" orient="horz"/>
        <p:guide pos="575" orient="horz"/>
        <p:guide pos="2404"/>
        <p:guide pos="748"/>
        <p:guide pos="1029" orient="horz"/>
        <p:guide pos="2903"/>
        <p:guide pos="2676"/>
        <p:guide pos="5760"/>
        <p:guide pos="417" orient="horz"/>
        <p:guide pos="3107"/>
        <p:guide pos="1709" orient="horz"/>
        <p:guide pos="1406"/>
        <p:guide pos="3138"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14" Type="http://schemas.openxmlformats.org/officeDocument/2006/relationships/slide" Target="slides/slide8.xml"/><Relationship Id="rId36" Type="http://customschemas.google.com/relationships/presentationmetadata" Target="meta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jpg>
</file>

<file path=ppt/media/image14.jpg>
</file>

<file path=ppt/media/image15.jpg>
</file>

<file path=ppt/media/image16.jpg>
</file>

<file path=ppt/media/image17.png>
</file>

<file path=ppt/media/image18.jp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 name="Shape 22"/>
        <p:cNvGrpSpPr/>
        <p:nvPr/>
      </p:nvGrpSpPr>
      <p:grpSpPr>
        <a:xfrm>
          <a:off x="0" y="0"/>
          <a:ext cx="0" cy="0"/>
          <a:chOff x="0" y="0"/>
          <a:chExt cx="0" cy="0"/>
        </a:xfrm>
      </p:grpSpPr>
      <p:sp>
        <p:nvSpPr>
          <p:cNvPr id="23" name="Google Shape;23;p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 name="Google Shape;24;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 name="Google Shape;25;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1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4" name="Google Shape;124;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1" name="Google Shape;151;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Google Shape;171;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 name="Google Shape;191;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1" name="Google Shape;211;p1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9" name="Google Shape;219;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0" name="Google Shape;220;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9" name="Google Shape;249;p1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1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7" name="Google Shape;257;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 name="Google Shape;258;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0" name="Google Shape;270;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1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2" name="Google Shape;282;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 name="Shape 35"/>
        <p:cNvGrpSpPr/>
        <p:nvPr/>
      </p:nvGrpSpPr>
      <p:grpSpPr>
        <a:xfrm>
          <a:off x="0" y="0"/>
          <a:ext cx="0" cy="0"/>
          <a:chOff x="0" y="0"/>
          <a:chExt cx="0" cy="0"/>
        </a:xfrm>
      </p:grpSpPr>
      <p:sp>
        <p:nvSpPr>
          <p:cNvPr id="36" name="Google Shape;36;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 name="Google Shape;37;p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2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3" name="Google Shape;293;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2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4" name="Google Shape;304;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5" name="Google Shape;305;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2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2" name="Google Shape;312;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3" name="Google Shape;313;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2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1" name="Google Shape;331;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2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0" name="Google Shape;340;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1" name="Google Shape;341;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2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1" name="Google Shape;351;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 name="Google Shape;352;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2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2" name="Google Shape;362;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3" name="Google Shape;363;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2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0" name="Google Shape;370;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1" name="Google Shape;371;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2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9" name="Google Shape;389;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0" name="Google Shape;390;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8" name="Google Shape;398;p2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 name="Shape 43"/>
        <p:cNvGrpSpPr/>
        <p:nvPr/>
      </p:nvGrpSpPr>
      <p:grpSpPr>
        <a:xfrm>
          <a:off x="0" y="0"/>
          <a:ext cx="0" cy="0"/>
          <a:chOff x="0" y="0"/>
          <a:chExt cx="0" cy="0"/>
        </a:xfrm>
      </p:grpSpPr>
      <p:sp>
        <p:nvSpPr>
          <p:cNvPr id="44" name="Google Shape;44;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 name="Google Shape;45;p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 name="Google Shape;60;p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 name="Google Shape;6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 name="Google Shape;6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 name="Google Shape;8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 name="Google Shape;9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 name="Google Shape;94;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4" name="Shape 1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5" name="Shape 15"/>
        <p:cNvGrpSpPr/>
        <p:nvPr/>
      </p:nvGrpSpPr>
      <p:grpSpPr>
        <a:xfrm>
          <a:off x="0" y="0"/>
          <a:ext cx="0" cy="0"/>
          <a:chOff x="0" y="0"/>
          <a:chExt cx="0" cy="0"/>
        </a:xfrm>
      </p:grpSpPr>
      <p:sp>
        <p:nvSpPr>
          <p:cNvPr id="16" name="Google Shape;16;p32"/>
          <p:cNvSpPr txBox="1"/>
          <p:nvPr>
            <p:ph type="title"/>
          </p:nvPr>
        </p:nvSpPr>
        <p:spPr>
          <a:xfrm>
            <a:off x="457200" y="228865"/>
            <a:ext cx="8219256" cy="952500"/>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7" name="Google Shape;17;p32"/>
          <p:cNvSpPr txBox="1"/>
          <p:nvPr>
            <p:ph idx="1" type="body"/>
          </p:nvPr>
        </p:nvSpPr>
        <p:spPr>
          <a:xfrm>
            <a:off x="457200" y="1333500"/>
            <a:ext cx="8229600" cy="3771636"/>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8" name="Google Shape;18;p32"/>
          <p:cNvSpPr txBox="1"/>
          <p:nvPr>
            <p:ph idx="10" type="dt"/>
          </p:nvPr>
        </p:nvSpPr>
        <p:spPr>
          <a:xfrm>
            <a:off x="457200" y="5296959"/>
            <a:ext cx="2133600" cy="304271"/>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9" name="Google Shape;19;p32"/>
          <p:cNvSpPr txBox="1"/>
          <p:nvPr>
            <p:ph idx="11" type="ftr"/>
          </p:nvPr>
        </p:nvSpPr>
        <p:spPr>
          <a:xfrm>
            <a:off x="3124200" y="5296959"/>
            <a:ext cx="2895600" cy="304271"/>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 name="Google Shape;20;p32"/>
          <p:cNvSpPr txBox="1"/>
          <p:nvPr>
            <p:ph idx="12" type="sldNum"/>
          </p:nvPr>
        </p:nvSpPr>
        <p:spPr>
          <a:xfrm>
            <a:off x="6553200" y="5296959"/>
            <a:ext cx="2133600" cy="304271"/>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rgbClr val="888888"/>
                </a:solidFill>
                <a:latin typeface="Calibri"/>
                <a:ea typeface="Calibri"/>
                <a:cs typeface="Calibri"/>
                <a:sym typeface="Calibri"/>
              </a:defRPr>
            </a:lvl1pPr>
            <a:lvl2pPr indent="0" lvl="1" marL="0" marR="0" rtl="0" algn="l">
              <a:spcBef>
                <a:spcPts val="0"/>
              </a:spcBef>
              <a:buNone/>
              <a:defRPr sz="1800">
                <a:solidFill>
                  <a:srgbClr val="888888"/>
                </a:solidFill>
                <a:latin typeface="Calibri"/>
                <a:ea typeface="Calibri"/>
                <a:cs typeface="Calibri"/>
                <a:sym typeface="Calibri"/>
              </a:defRPr>
            </a:lvl2pPr>
            <a:lvl3pPr indent="0" lvl="2" marL="0" marR="0" rtl="0" algn="l">
              <a:spcBef>
                <a:spcPts val="0"/>
              </a:spcBef>
              <a:buNone/>
              <a:defRPr sz="1800">
                <a:solidFill>
                  <a:srgbClr val="888888"/>
                </a:solidFill>
                <a:latin typeface="Calibri"/>
                <a:ea typeface="Calibri"/>
                <a:cs typeface="Calibri"/>
                <a:sym typeface="Calibri"/>
              </a:defRPr>
            </a:lvl3pPr>
            <a:lvl4pPr indent="0" lvl="3" marL="0" marR="0" rtl="0" algn="l">
              <a:spcBef>
                <a:spcPts val="0"/>
              </a:spcBef>
              <a:buNone/>
              <a:defRPr sz="1800">
                <a:solidFill>
                  <a:srgbClr val="888888"/>
                </a:solidFill>
                <a:latin typeface="Calibri"/>
                <a:ea typeface="Calibri"/>
                <a:cs typeface="Calibri"/>
                <a:sym typeface="Calibri"/>
              </a:defRPr>
            </a:lvl4pPr>
            <a:lvl5pPr indent="0" lvl="4" marL="0" marR="0" rtl="0" algn="l">
              <a:spcBef>
                <a:spcPts val="0"/>
              </a:spcBef>
              <a:buNone/>
              <a:defRPr sz="1800">
                <a:solidFill>
                  <a:srgbClr val="888888"/>
                </a:solidFill>
                <a:latin typeface="Calibri"/>
                <a:ea typeface="Calibri"/>
                <a:cs typeface="Calibri"/>
                <a:sym typeface="Calibri"/>
              </a:defRPr>
            </a:lvl5pPr>
            <a:lvl6pPr indent="0" lvl="5" marL="0" marR="0" rtl="0" algn="l">
              <a:spcBef>
                <a:spcPts val="0"/>
              </a:spcBef>
              <a:buNone/>
              <a:defRPr sz="1800">
                <a:solidFill>
                  <a:srgbClr val="888888"/>
                </a:solidFill>
                <a:latin typeface="Calibri"/>
                <a:ea typeface="Calibri"/>
                <a:cs typeface="Calibri"/>
                <a:sym typeface="Calibri"/>
              </a:defRPr>
            </a:lvl6pPr>
            <a:lvl7pPr indent="0" lvl="6" marL="0" marR="0" rtl="0" algn="l">
              <a:spcBef>
                <a:spcPts val="0"/>
              </a:spcBef>
              <a:buNone/>
              <a:defRPr sz="1800">
                <a:solidFill>
                  <a:srgbClr val="888888"/>
                </a:solidFill>
                <a:latin typeface="Calibri"/>
                <a:ea typeface="Calibri"/>
                <a:cs typeface="Calibri"/>
                <a:sym typeface="Calibri"/>
              </a:defRPr>
            </a:lvl7pPr>
            <a:lvl8pPr indent="0" lvl="7" marL="0" marR="0" rtl="0" algn="l">
              <a:spcBef>
                <a:spcPts val="0"/>
              </a:spcBef>
              <a:buNone/>
              <a:defRPr sz="1800">
                <a:solidFill>
                  <a:srgbClr val="888888"/>
                </a:solidFill>
                <a:latin typeface="Calibri"/>
                <a:ea typeface="Calibri"/>
                <a:cs typeface="Calibri"/>
                <a:sym typeface="Calibri"/>
              </a:defRPr>
            </a:lvl8pPr>
            <a:lvl9pPr indent="0" lvl="8" marL="0" marR="0" rtl="0" algn="l">
              <a:spcBef>
                <a:spcPts val="0"/>
              </a:spcBef>
              <a:buNone/>
              <a:defRPr sz="1800">
                <a:solidFill>
                  <a:srgbClr val="888888"/>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1" name="Shape 2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30"/>
          <p:cNvGrpSpPr/>
          <p:nvPr/>
        </p:nvGrpSpPr>
        <p:grpSpPr>
          <a:xfrm>
            <a:off x="944054" y="5343295"/>
            <a:ext cx="7804380" cy="215444"/>
            <a:chOff x="944054" y="5343295"/>
            <a:chExt cx="7804380" cy="215444"/>
          </a:xfrm>
        </p:grpSpPr>
        <p:sp>
          <p:nvSpPr>
            <p:cNvPr id="11" name="Google Shape;11;p30"/>
            <p:cNvSpPr txBox="1"/>
            <p:nvPr/>
          </p:nvSpPr>
          <p:spPr>
            <a:xfrm>
              <a:off x="944054" y="5343295"/>
              <a:ext cx="2339102"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800" u="none" cap="none" strike="noStrike">
                  <a:solidFill>
                    <a:srgbClr val="7F7F7F"/>
                  </a:solidFill>
                  <a:latin typeface="Calibri"/>
                  <a:ea typeface="Calibri"/>
                  <a:cs typeface="Calibri"/>
                  <a:sym typeface="Calibri"/>
                </a:rPr>
                <a:t>ANÁLISIS DEL ENTORNO DE NEGOCIOS  •  SESIÓN 13</a:t>
              </a:r>
              <a:endParaRPr sz="800">
                <a:solidFill>
                  <a:srgbClr val="7F7F7F"/>
                </a:solidFill>
                <a:latin typeface="Calibri"/>
                <a:ea typeface="Calibri"/>
                <a:cs typeface="Calibri"/>
                <a:sym typeface="Calibri"/>
              </a:endParaRPr>
            </a:p>
          </p:txBody>
        </p:sp>
        <p:sp>
          <p:nvSpPr>
            <p:cNvPr id="12" name="Google Shape;12;p30"/>
            <p:cNvSpPr/>
            <p:nvPr/>
          </p:nvSpPr>
          <p:spPr>
            <a:xfrm>
              <a:off x="7361516" y="5371562"/>
              <a:ext cx="1386918"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600">
                  <a:solidFill>
                    <a:srgbClr val="7F7F7F"/>
                  </a:solidFill>
                  <a:latin typeface="Calibri"/>
                  <a:ea typeface="Calibri"/>
                  <a:cs typeface="Calibri"/>
                  <a:sym typeface="Calibri"/>
                </a:rPr>
                <a:t>© ISIL. Todos los derechos reservados</a:t>
              </a:r>
              <a:endParaRPr/>
            </a:p>
          </p:txBody>
        </p:sp>
      </p:grpSp>
      <p:pic>
        <p:nvPicPr>
          <p:cNvPr id="13" name="Google Shape;13;p30"/>
          <p:cNvPicPr preferRelativeResize="0"/>
          <p:nvPr/>
        </p:nvPicPr>
        <p:blipFill rotWithShape="1">
          <a:blip r:embed="rId1">
            <a:alphaModFix amt="20000"/>
          </a:blip>
          <a:srcRect b="0" l="0" r="0" t="0"/>
          <a:stretch/>
        </p:blipFill>
        <p:spPr>
          <a:xfrm>
            <a:off x="495300" y="5322472"/>
            <a:ext cx="448573" cy="25075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jp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5.jp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4.png"/><Relationship Id="rId4" Type="http://schemas.openxmlformats.org/officeDocument/2006/relationships/image" Target="../media/image20.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4.png"/><Relationship Id="rId4" Type="http://schemas.openxmlformats.org/officeDocument/2006/relationships/image" Target="../media/image18.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jp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jp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 name="Shape 26"/>
        <p:cNvGrpSpPr/>
        <p:nvPr/>
      </p:nvGrpSpPr>
      <p:grpSpPr>
        <a:xfrm>
          <a:off x="0" y="0"/>
          <a:ext cx="0" cy="0"/>
          <a:chOff x="0" y="0"/>
          <a:chExt cx="0" cy="0"/>
        </a:xfrm>
      </p:grpSpPr>
      <p:sp>
        <p:nvSpPr>
          <p:cNvPr id="27" name="Google Shape;27;p1"/>
          <p:cNvSpPr/>
          <p:nvPr/>
        </p:nvSpPr>
        <p:spPr>
          <a:xfrm>
            <a:off x="0" y="0"/>
            <a:ext cx="9144000" cy="5715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pic>
        <p:nvPicPr>
          <p:cNvPr id="28" name="Google Shape;28;p1"/>
          <p:cNvPicPr preferRelativeResize="0"/>
          <p:nvPr/>
        </p:nvPicPr>
        <p:blipFill rotWithShape="1">
          <a:blip r:embed="rId3">
            <a:alphaModFix/>
          </a:blip>
          <a:srcRect b="0" l="0" r="0" t="0"/>
          <a:stretch/>
        </p:blipFill>
        <p:spPr>
          <a:xfrm>
            <a:off x="0" y="0"/>
            <a:ext cx="3248089" cy="5715000"/>
          </a:xfrm>
          <a:prstGeom prst="rect">
            <a:avLst/>
          </a:prstGeom>
          <a:noFill/>
          <a:ln>
            <a:noFill/>
          </a:ln>
        </p:spPr>
      </p:pic>
      <p:sp>
        <p:nvSpPr>
          <p:cNvPr id="29" name="Google Shape;29;p1"/>
          <p:cNvSpPr txBox="1"/>
          <p:nvPr/>
        </p:nvSpPr>
        <p:spPr>
          <a:xfrm>
            <a:off x="3801591" y="1805520"/>
            <a:ext cx="4887604" cy="1061381"/>
          </a:xfrm>
          <a:prstGeom prst="rect">
            <a:avLst/>
          </a:prstGeom>
          <a:noFill/>
          <a:ln>
            <a:noFill/>
          </a:ln>
        </p:spPr>
        <p:txBody>
          <a:bodyPr anchorCtr="0" anchor="t" bIns="0" lIns="0" spcFirstLastPara="1" rIns="0" wrap="square" tIns="0">
            <a:spAutoFit/>
          </a:bodyPr>
          <a:lstStyle/>
          <a:p>
            <a:pPr indent="0" lvl="0" marL="0" marR="0" rtl="0" algn="l">
              <a:lnSpc>
                <a:spcPct val="77000"/>
              </a:lnSpc>
              <a:spcBef>
                <a:spcPts val="0"/>
              </a:spcBef>
              <a:spcAft>
                <a:spcPts val="0"/>
              </a:spcAft>
              <a:buNone/>
            </a:pPr>
            <a:r>
              <a:rPr b="1" lang="en-US" sz="4400">
                <a:solidFill>
                  <a:schemeClr val="dk1"/>
                </a:solidFill>
                <a:latin typeface="Calibri"/>
                <a:ea typeface="Calibri"/>
                <a:cs typeface="Calibri"/>
                <a:sym typeface="Calibri"/>
              </a:rPr>
              <a:t>MATRIZ</a:t>
            </a:r>
            <a:br>
              <a:rPr b="1" lang="en-US" sz="4400">
                <a:solidFill>
                  <a:schemeClr val="dk1"/>
                </a:solidFill>
                <a:latin typeface="Calibri"/>
                <a:ea typeface="Calibri"/>
                <a:cs typeface="Calibri"/>
                <a:sym typeface="Calibri"/>
              </a:rPr>
            </a:br>
            <a:r>
              <a:rPr b="1" lang="en-US" sz="4400">
                <a:solidFill>
                  <a:schemeClr val="dk1"/>
                </a:solidFill>
                <a:latin typeface="Calibri"/>
                <a:ea typeface="Calibri"/>
                <a:cs typeface="Calibri"/>
                <a:sym typeface="Calibri"/>
              </a:rPr>
              <a:t>ESTRATÉGICA</a:t>
            </a:r>
            <a:endParaRPr/>
          </a:p>
        </p:txBody>
      </p:sp>
      <p:sp>
        <p:nvSpPr>
          <p:cNvPr id="30" name="Google Shape;30;p1"/>
          <p:cNvSpPr txBox="1"/>
          <p:nvPr/>
        </p:nvSpPr>
        <p:spPr>
          <a:xfrm>
            <a:off x="7056438" y="1556945"/>
            <a:ext cx="1325661" cy="132343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8000">
                <a:solidFill>
                  <a:srgbClr val="15BDAD"/>
                </a:solidFill>
                <a:latin typeface="Calibri"/>
                <a:ea typeface="Calibri"/>
                <a:cs typeface="Calibri"/>
                <a:sym typeface="Calibri"/>
              </a:rPr>
              <a:t>13</a:t>
            </a:r>
            <a:endParaRPr/>
          </a:p>
        </p:txBody>
      </p:sp>
      <p:cxnSp>
        <p:nvCxnSpPr>
          <p:cNvPr id="31" name="Google Shape;31;p1"/>
          <p:cNvCxnSpPr/>
          <p:nvPr/>
        </p:nvCxnSpPr>
        <p:spPr>
          <a:xfrm flipH="1">
            <a:off x="7077462" y="1683793"/>
            <a:ext cx="3" cy="1023258"/>
          </a:xfrm>
          <a:prstGeom prst="straightConnector1">
            <a:avLst/>
          </a:prstGeom>
          <a:noFill/>
          <a:ln cap="flat" cmpd="sng" w="28575">
            <a:solidFill>
              <a:srgbClr val="15BDAD"/>
            </a:solidFill>
            <a:prstDash val="solid"/>
            <a:round/>
            <a:headEnd len="sm" w="sm" type="none"/>
            <a:tailEnd len="sm" w="sm" type="none"/>
          </a:ln>
        </p:spPr>
      </p:cxnSp>
      <p:sp>
        <p:nvSpPr>
          <p:cNvPr id="32" name="Google Shape;32;p1"/>
          <p:cNvSpPr/>
          <p:nvPr/>
        </p:nvSpPr>
        <p:spPr>
          <a:xfrm>
            <a:off x="3828887" y="1387918"/>
            <a:ext cx="2606355"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300">
                <a:solidFill>
                  <a:schemeClr val="dk1"/>
                </a:solidFill>
                <a:latin typeface="Calibri"/>
                <a:ea typeface="Calibri"/>
                <a:cs typeface="Calibri"/>
                <a:sym typeface="Calibri"/>
              </a:rPr>
              <a:t>ANÁLISIS DEL ENTORNO DE NEGOCIOS</a:t>
            </a:r>
            <a:endParaRPr/>
          </a:p>
        </p:txBody>
      </p:sp>
      <p:pic>
        <p:nvPicPr>
          <p:cNvPr id="33" name="Google Shape;33;p1"/>
          <p:cNvPicPr preferRelativeResize="0"/>
          <p:nvPr/>
        </p:nvPicPr>
        <p:blipFill rotWithShape="1">
          <a:blip r:embed="rId4">
            <a:alphaModFix/>
          </a:blip>
          <a:srcRect b="0" l="0" r="2385" t="23217"/>
          <a:stretch/>
        </p:blipFill>
        <p:spPr>
          <a:xfrm rot="10800000">
            <a:off x="-32084" y="2037708"/>
            <a:ext cx="3513634" cy="3673279"/>
          </a:xfrm>
          <a:prstGeom prst="rect">
            <a:avLst/>
          </a:prstGeom>
          <a:noFill/>
          <a:ln>
            <a:noFill/>
          </a:ln>
        </p:spPr>
      </p:pic>
      <p:sp>
        <p:nvSpPr>
          <p:cNvPr id="34" name="Google Shape;34;p1"/>
          <p:cNvSpPr txBox="1"/>
          <p:nvPr/>
        </p:nvSpPr>
        <p:spPr>
          <a:xfrm>
            <a:off x="3828887" y="3117181"/>
            <a:ext cx="4746316" cy="1016881"/>
          </a:xfrm>
          <a:prstGeom prst="rect">
            <a:avLst/>
          </a:prstGeom>
          <a:noFill/>
          <a:ln>
            <a:noFill/>
          </a:ln>
        </p:spPr>
        <p:txBody>
          <a:bodyPr anchorCtr="0" anchor="t" bIns="0" lIns="0" spcFirstLastPara="1" rIns="0" wrap="square" tIns="0">
            <a:spAutoFit/>
          </a:bodyPr>
          <a:lstStyle/>
          <a:p>
            <a:pPr indent="-185738" lvl="0" marL="185738" marR="0" rtl="0" algn="l">
              <a:lnSpc>
                <a:spcPct val="120000"/>
              </a:lnSpc>
              <a:spcBef>
                <a:spcPts val="0"/>
              </a:spcBef>
              <a:spcAft>
                <a:spcPts val="0"/>
              </a:spcAft>
              <a:buClr>
                <a:schemeClr val="dk1"/>
              </a:buClr>
              <a:buSzPts val="1400"/>
              <a:buFont typeface="Arial"/>
              <a:buChar char="•"/>
            </a:pPr>
            <a:r>
              <a:rPr lang="en-US" sz="1400">
                <a:solidFill>
                  <a:schemeClr val="dk1"/>
                </a:solidFill>
                <a:latin typeface="Calibri"/>
                <a:ea typeface="Calibri"/>
                <a:cs typeface="Calibri"/>
                <a:sym typeface="Calibri"/>
              </a:rPr>
              <a:t>Concepto</a:t>
            </a:r>
            <a:endParaRPr/>
          </a:p>
          <a:p>
            <a:pPr indent="-185738" lvl="0" marL="185738" marR="0" rtl="0" algn="l">
              <a:lnSpc>
                <a:spcPct val="120000"/>
              </a:lnSpc>
              <a:spcBef>
                <a:spcPts val="0"/>
              </a:spcBef>
              <a:spcAft>
                <a:spcPts val="0"/>
              </a:spcAft>
              <a:buClr>
                <a:schemeClr val="dk1"/>
              </a:buClr>
              <a:buSzPts val="1400"/>
              <a:buFont typeface="Arial"/>
              <a:buChar char="•"/>
            </a:pPr>
            <a:r>
              <a:rPr lang="en-US" sz="1400">
                <a:solidFill>
                  <a:schemeClr val="dk1"/>
                </a:solidFill>
                <a:latin typeface="Calibri"/>
                <a:ea typeface="Calibri"/>
                <a:cs typeface="Calibri"/>
                <a:sym typeface="Calibri"/>
              </a:rPr>
              <a:t>Diseño de la matriz</a:t>
            </a:r>
            <a:endParaRPr/>
          </a:p>
          <a:p>
            <a:pPr indent="-185738" lvl="0" marL="185738" marR="0" rtl="0" algn="l">
              <a:lnSpc>
                <a:spcPct val="120000"/>
              </a:lnSpc>
              <a:spcBef>
                <a:spcPts val="0"/>
              </a:spcBef>
              <a:spcAft>
                <a:spcPts val="0"/>
              </a:spcAft>
              <a:buClr>
                <a:schemeClr val="dk1"/>
              </a:buClr>
              <a:buSzPts val="1400"/>
              <a:buFont typeface="Arial"/>
              <a:buChar char="•"/>
            </a:pPr>
            <a:r>
              <a:rPr lang="en-US" sz="1400">
                <a:solidFill>
                  <a:schemeClr val="dk1"/>
                </a:solidFill>
                <a:latin typeface="Calibri"/>
                <a:ea typeface="Calibri"/>
                <a:cs typeface="Calibri"/>
                <a:sym typeface="Calibri"/>
              </a:rPr>
              <a:t>Procedimiento de utilización</a:t>
            </a:r>
            <a:endParaRPr/>
          </a:p>
          <a:p>
            <a:pPr indent="-185738" lvl="0" marL="185738" marR="0" rtl="0" algn="l">
              <a:lnSpc>
                <a:spcPct val="120000"/>
              </a:lnSpc>
              <a:spcBef>
                <a:spcPts val="0"/>
              </a:spcBef>
              <a:spcAft>
                <a:spcPts val="0"/>
              </a:spcAft>
              <a:buClr>
                <a:schemeClr val="dk1"/>
              </a:buClr>
              <a:buSzPts val="1400"/>
              <a:buFont typeface="Arial"/>
              <a:buChar char="•"/>
            </a:pPr>
            <a:r>
              <a:rPr lang="en-US" sz="1400">
                <a:solidFill>
                  <a:schemeClr val="dk1"/>
                </a:solidFill>
                <a:latin typeface="Calibri"/>
                <a:ea typeface="Calibri"/>
                <a:cs typeface="Calibri"/>
                <a:sym typeface="Calibri"/>
              </a:rPr>
              <a:t>Ejemplos de aplicación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10"/>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128" name="Google Shape;128;p10"/>
          <p:cNvSpPr/>
          <p:nvPr/>
        </p:nvSpPr>
        <p:spPr>
          <a:xfrm>
            <a:off x="511153" y="334988"/>
            <a:ext cx="4139977"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DISEÑO DE LA MATRIZ</a:t>
            </a:r>
            <a:endParaRPr/>
          </a:p>
        </p:txBody>
      </p:sp>
      <p:sp>
        <p:nvSpPr>
          <p:cNvPr id="129" name="Google Shape;129;p10"/>
          <p:cNvSpPr txBox="1"/>
          <p:nvPr/>
        </p:nvSpPr>
        <p:spPr>
          <a:xfrm>
            <a:off x="513398" y="925045"/>
            <a:ext cx="3744912" cy="320087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Según la ubicación que corresponda en base al análisis realizado, se puede ubicar en </a:t>
            </a:r>
            <a:br>
              <a:rPr lang="en-US" sz="1600">
                <a:solidFill>
                  <a:schemeClr val="dk1"/>
                </a:solidFill>
                <a:latin typeface="Calibri"/>
                <a:ea typeface="Calibri"/>
                <a:cs typeface="Calibri"/>
                <a:sym typeface="Calibri"/>
              </a:rPr>
            </a:br>
            <a:r>
              <a:rPr lang="en-US" sz="1600">
                <a:solidFill>
                  <a:schemeClr val="dk1"/>
                </a:solidFill>
                <a:latin typeface="Calibri"/>
                <a:ea typeface="Calibri"/>
                <a:cs typeface="Calibri"/>
                <a:sym typeface="Calibri"/>
              </a:rPr>
              <a:t>tres zonas:</a:t>
            </a:r>
            <a:endParaRPr/>
          </a:p>
          <a:p>
            <a:pPr indent="-84138" lvl="0" marL="185738"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85738" lvl="0" marL="185738"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Invertir/Crecer: </a:t>
            </a:r>
            <a:r>
              <a:rPr lang="en-US" sz="1600">
                <a:solidFill>
                  <a:schemeClr val="dk1"/>
                </a:solidFill>
                <a:latin typeface="Calibri"/>
                <a:ea typeface="Calibri"/>
                <a:cs typeface="Calibri"/>
                <a:sym typeface="Calibri"/>
              </a:rPr>
              <a:t>Invertir para crecer rápidamente.</a:t>
            </a:r>
            <a:endParaRPr/>
          </a:p>
          <a:p>
            <a:pPr indent="-84138" lvl="0" marL="185738"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85738" lvl="0" marL="185738"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Invertir selectivamente/Beneficios: </a:t>
            </a:r>
            <a:endParaRPr/>
          </a:p>
          <a:p>
            <a:pPr indent="0" lvl="0" marL="0" marR="0" rtl="0" algn="l">
              <a:spcBef>
                <a:spcPts val="0"/>
              </a:spcBef>
              <a:spcAft>
                <a:spcPts val="0"/>
              </a:spcAft>
              <a:buNone/>
            </a:pPr>
            <a:r>
              <a:rPr b="1" lang="en-US" sz="1600">
                <a:solidFill>
                  <a:schemeClr val="dk1"/>
                </a:solidFill>
                <a:latin typeface="Calibri"/>
                <a:ea typeface="Calibri"/>
                <a:cs typeface="Calibri"/>
                <a:sym typeface="Calibri"/>
              </a:rPr>
              <a:t>    </a:t>
            </a:r>
            <a:r>
              <a:rPr lang="en-US" sz="1600">
                <a:solidFill>
                  <a:schemeClr val="dk1"/>
                </a:solidFill>
                <a:latin typeface="Calibri"/>
                <a:ea typeface="Calibri"/>
                <a:cs typeface="Calibri"/>
                <a:sym typeface="Calibri"/>
              </a:rPr>
              <a:t>Invertir en áreas específicas, ser selectivo.</a:t>
            </a:r>
            <a:endParaRPr/>
          </a:p>
          <a:p>
            <a:pPr indent="-84138" lvl="0" marL="185738" marR="0" rtl="0" algn="l">
              <a:spcBef>
                <a:spcPts val="0"/>
              </a:spcBef>
              <a:spcAft>
                <a:spcPts val="0"/>
              </a:spcAft>
              <a:buClr>
                <a:schemeClr val="dk1"/>
              </a:buClr>
              <a:buSzPts val="1600"/>
              <a:buFont typeface="Arial"/>
              <a:buNone/>
            </a:pPr>
            <a:r>
              <a:t/>
            </a:r>
            <a:endParaRPr b="1" sz="1600">
              <a:solidFill>
                <a:schemeClr val="dk1"/>
              </a:solidFill>
              <a:latin typeface="Calibri"/>
              <a:ea typeface="Calibri"/>
              <a:cs typeface="Calibri"/>
              <a:sym typeface="Calibri"/>
            </a:endParaRPr>
          </a:p>
          <a:p>
            <a:pPr indent="-185738" lvl="0" marL="185738"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Cosechar/Desinvertir : </a:t>
            </a:r>
            <a:r>
              <a:rPr lang="en-US" sz="1600">
                <a:solidFill>
                  <a:schemeClr val="dk1"/>
                </a:solidFill>
                <a:latin typeface="Calibri"/>
                <a:ea typeface="Calibri"/>
                <a:cs typeface="Calibri"/>
                <a:sym typeface="Calibri"/>
              </a:rPr>
              <a:t>Se recomienda la  venta  de la empresa o desinversiones progresivas.</a:t>
            </a:r>
            <a:endParaRPr/>
          </a:p>
        </p:txBody>
      </p:sp>
      <p:graphicFrame>
        <p:nvGraphicFramePr>
          <p:cNvPr id="130" name="Google Shape;130;p10"/>
          <p:cNvGraphicFramePr/>
          <p:nvPr/>
        </p:nvGraphicFramePr>
        <p:xfrm>
          <a:off x="5920032" y="1499650"/>
          <a:ext cx="3000000" cy="3000000"/>
        </p:xfrm>
        <a:graphic>
          <a:graphicData uri="http://schemas.openxmlformats.org/drawingml/2006/table">
            <a:tbl>
              <a:tblPr bandRow="1">
                <a:noFill/>
                <a:tableStyleId>{379A1255-D129-476F-A598-700ED0573EE5}</a:tableStyleId>
              </a:tblPr>
              <a:tblGrid>
                <a:gridCol w="918550"/>
                <a:gridCol w="918550"/>
                <a:gridCol w="918550"/>
              </a:tblGrid>
              <a:tr h="848225">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r>
              <a:tr h="848225">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r h="848225">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bl>
          </a:graphicData>
        </a:graphic>
      </p:graphicFrame>
      <p:sp>
        <p:nvSpPr>
          <p:cNvPr id="131" name="Google Shape;131;p10"/>
          <p:cNvSpPr txBox="1"/>
          <p:nvPr/>
        </p:nvSpPr>
        <p:spPr>
          <a:xfrm>
            <a:off x="6605715" y="927610"/>
            <a:ext cx="164916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ATRACTIVO DE SECTOR</a:t>
            </a:r>
            <a:endParaRPr/>
          </a:p>
        </p:txBody>
      </p:sp>
      <p:sp>
        <p:nvSpPr>
          <p:cNvPr id="132" name="Google Shape;132;p10"/>
          <p:cNvSpPr txBox="1"/>
          <p:nvPr/>
        </p:nvSpPr>
        <p:spPr>
          <a:xfrm>
            <a:off x="6190839" y="1223023"/>
            <a:ext cx="450957"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Alto</a:t>
            </a:r>
            <a:endParaRPr/>
          </a:p>
        </p:txBody>
      </p:sp>
      <p:sp>
        <p:nvSpPr>
          <p:cNvPr id="133" name="Google Shape;133;p10"/>
          <p:cNvSpPr txBox="1"/>
          <p:nvPr/>
        </p:nvSpPr>
        <p:spPr>
          <a:xfrm>
            <a:off x="7002747" y="1223023"/>
            <a:ext cx="601447"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Medio</a:t>
            </a:r>
            <a:endParaRPr/>
          </a:p>
        </p:txBody>
      </p:sp>
      <p:sp>
        <p:nvSpPr>
          <p:cNvPr id="134" name="Google Shape;134;p10"/>
          <p:cNvSpPr txBox="1"/>
          <p:nvPr/>
        </p:nvSpPr>
        <p:spPr>
          <a:xfrm>
            <a:off x="7989045" y="1223023"/>
            <a:ext cx="47000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Bajo</a:t>
            </a:r>
            <a:endParaRPr/>
          </a:p>
        </p:txBody>
      </p:sp>
      <p:sp>
        <p:nvSpPr>
          <p:cNvPr id="135" name="Google Shape;135;p10"/>
          <p:cNvSpPr txBox="1"/>
          <p:nvPr/>
        </p:nvSpPr>
        <p:spPr>
          <a:xfrm>
            <a:off x="5463659" y="1778576"/>
            <a:ext cx="442942"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Alta</a:t>
            </a:r>
            <a:endParaRPr/>
          </a:p>
        </p:txBody>
      </p:sp>
      <p:sp>
        <p:nvSpPr>
          <p:cNvPr id="136" name="Google Shape;136;p10"/>
          <p:cNvSpPr txBox="1"/>
          <p:nvPr/>
        </p:nvSpPr>
        <p:spPr>
          <a:xfrm>
            <a:off x="5311061" y="2633503"/>
            <a:ext cx="593432"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Media</a:t>
            </a:r>
            <a:endParaRPr/>
          </a:p>
        </p:txBody>
      </p:sp>
      <p:sp>
        <p:nvSpPr>
          <p:cNvPr id="137" name="Google Shape;137;p10"/>
          <p:cNvSpPr txBox="1"/>
          <p:nvPr/>
        </p:nvSpPr>
        <p:spPr>
          <a:xfrm>
            <a:off x="5443622" y="3453855"/>
            <a:ext cx="461986"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Baja</a:t>
            </a:r>
            <a:endParaRPr/>
          </a:p>
        </p:txBody>
      </p:sp>
      <p:grpSp>
        <p:nvGrpSpPr>
          <p:cNvPr id="138" name="Google Shape;138;p10"/>
          <p:cNvGrpSpPr/>
          <p:nvPr/>
        </p:nvGrpSpPr>
        <p:grpSpPr>
          <a:xfrm>
            <a:off x="6193420" y="4213783"/>
            <a:ext cx="1837474" cy="290208"/>
            <a:chOff x="5976599" y="4217564"/>
            <a:chExt cx="1753840" cy="276999"/>
          </a:xfrm>
        </p:grpSpPr>
        <p:sp>
          <p:nvSpPr>
            <p:cNvPr id="139" name="Google Shape;139;p10"/>
            <p:cNvSpPr/>
            <p:nvPr/>
          </p:nvSpPr>
          <p:spPr>
            <a:xfrm>
              <a:off x="5976599" y="4263449"/>
              <a:ext cx="546750" cy="185229"/>
            </a:xfrm>
            <a:prstGeom prst="rect">
              <a:avLst/>
            </a:prstGeom>
            <a:solidFill>
              <a:srgbClr val="E88F2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40" name="Google Shape;140;p10"/>
            <p:cNvSpPr txBox="1"/>
            <p:nvPr/>
          </p:nvSpPr>
          <p:spPr>
            <a:xfrm>
              <a:off x="6549154" y="4217564"/>
              <a:ext cx="1181285"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Invertir / crecer</a:t>
              </a:r>
              <a:endParaRPr/>
            </a:p>
          </p:txBody>
        </p:sp>
      </p:grpSp>
      <p:grpSp>
        <p:nvGrpSpPr>
          <p:cNvPr id="141" name="Google Shape;141;p10"/>
          <p:cNvGrpSpPr/>
          <p:nvPr/>
        </p:nvGrpSpPr>
        <p:grpSpPr>
          <a:xfrm>
            <a:off x="6193420" y="4477733"/>
            <a:ext cx="2429646" cy="290208"/>
            <a:chOff x="5976599" y="4519222"/>
            <a:chExt cx="2319059" cy="276999"/>
          </a:xfrm>
        </p:grpSpPr>
        <p:sp>
          <p:nvSpPr>
            <p:cNvPr id="142" name="Google Shape;142;p10"/>
            <p:cNvSpPr/>
            <p:nvPr/>
          </p:nvSpPr>
          <p:spPr>
            <a:xfrm>
              <a:off x="5976599" y="4565107"/>
              <a:ext cx="546750" cy="185229"/>
            </a:xfrm>
            <a:prstGeom prst="rect">
              <a:avLst/>
            </a:prstGeom>
            <a:solidFill>
              <a:srgbClr val="13AD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43" name="Google Shape;143;p10"/>
            <p:cNvSpPr txBox="1"/>
            <p:nvPr/>
          </p:nvSpPr>
          <p:spPr>
            <a:xfrm>
              <a:off x="6549154" y="4519222"/>
              <a:ext cx="1746504"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Selectividad / beneficios</a:t>
              </a:r>
              <a:endParaRPr/>
            </a:p>
          </p:txBody>
        </p:sp>
      </p:grpSp>
      <p:grpSp>
        <p:nvGrpSpPr>
          <p:cNvPr id="144" name="Google Shape;144;p10"/>
          <p:cNvGrpSpPr/>
          <p:nvPr/>
        </p:nvGrpSpPr>
        <p:grpSpPr>
          <a:xfrm>
            <a:off x="6193419" y="4741682"/>
            <a:ext cx="2265799" cy="290208"/>
            <a:chOff x="5976599" y="4858587"/>
            <a:chExt cx="2162670" cy="276999"/>
          </a:xfrm>
        </p:grpSpPr>
        <p:sp>
          <p:nvSpPr>
            <p:cNvPr id="145" name="Google Shape;145;p10"/>
            <p:cNvSpPr/>
            <p:nvPr/>
          </p:nvSpPr>
          <p:spPr>
            <a:xfrm>
              <a:off x="5976599" y="4904472"/>
              <a:ext cx="546750" cy="185229"/>
            </a:xfrm>
            <a:prstGeom prst="rect">
              <a:avLst/>
            </a:prstGeom>
            <a:solidFill>
              <a:srgbClr val="9CC60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46" name="Google Shape;146;p10"/>
            <p:cNvSpPr txBox="1"/>
            <p:nvPr/>
          </p:nvSpPr>
          <p:spPr>
            <a:xfrm>
              <a:off x="6549154" y="4858587"/>
              <a:ext cx="1590115"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Cosechar / desinvertir</a:t>
              </a:r>
              <a:endParaRPr/>
            </a:p>
          </p:txBody>
        </p:sp>
      </p:grpSp>
      <p:sp>
        <p:nvSpPr>
          <p:cNvPr id="147" name="Google Shape;147;p10"/>
          <p:cNvSpPr/>
          <p:nvPr/>
        </p:nvSpPr>
        <p:spPr>
          <a:xfrm>
            <a:off x="5938886" y="4100660"/>
            <a:ext cx="2736801" cy="999241"/>
          </a:xfrm>
          <a:prstGeom prst="rect">
            <a:avLst/>
          </a:prstGeom>
          <a:noFill/>
          <a:ln cap="flat" cmpd="sng" w="19050">
            <a:solidFill>
              <a:srgbClr val="7F7F7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48" name="Google Shape;148;p10"/>
          <p:cNvSpPr txBox="1"/>
          <p:nvPr/>
        </p:nvSpPr>
        <p:spPr>
          <a:xfrm>
            <a:off x="4248150" y="2618114"/>
            <a:ext cx="119547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200">
                <a:solidFill>
                  <a:schemeClr val="dk1"/>
                </a:solidFill>
                <a:latin typeface="Calibri"/>
                <a:ea typeface="Calibri"/>
                <a:cs typeface="Calibri"/>
                <a:sym typeface="Calibri"/>
              </a:rPr>
              <a:t>POSICIÓN COMPETITIVA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11"/>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155" name="Google Shape;155;p11"/>
          <p:cNvSpPr/>
          <p:nvPr/>
        </p:nvSpPr>
        <p:spPr>
          <a:xfrm>
            <a:off x="511153" y="334988"/>
            <a:ext cx="4139977"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DISEÑO DE LA MATRIZ</a:t>
            </a:r>
            <a:endParaRPr/>
          </a:p>
        </p:txBody>
      </p:sp>
      <p:sp>
        <p:nvSpPr>
          <p:cNvPr id="156" name="Google Shape;156;p11"/>
          <p:cNvSpPr txBox="1"/>
          <p:nvPr/>
        </p:nvSpPr>
        <p:spPr>
          <a:xfrm>
            <a:off x="503238" y="926391"/>
            <a:ext cx="8172450" cy="677108"/>
          </a:xfrm>
          <a:prstGeom prst="rect">
            <a:avLst/>
          </a:prstGeom>
          <a:noFill/>
          <a:ln>
            <a:noFill/>
          </a:ln>
        </p:spPr>
        <p:txBody>
          <a:bodyPr anchorCtr="0" anchor="t" bIns="0" lIns="0" spcFirstLastPara="1" rIns="0" wrap="square" tIns="0">
            <a:spAutoFit/>
          </a:bodyPr>
          <a:lstStyle/>
          <a:p>
            <a:pPr indent="-185738" lvl="0" marL="185738" marR="0" rtl="0" algn="l">
              <a:spcBef>
                <a:spcPts val="0"/>
              </a:spcBef>
              <a:spcAft>
                <a:spcPts val="0"/>
              </a:spcAft>
              <a:buClr>
                <a:schemeClr val="dk1"/>
              </a:buClr>
              <a:buSzPts val="1400"/>
              <a:buFont typeface="Arial"/>
              <a:buChar char="•"/>
            </a:pPr>
            <a:r>
              <a:rPr lang="en-US" sz="1400">
                <a:solidFill>
                  <a:schemeClr val="dk1"/>
                </a:solidFill>
                <a:latin typeface="Calibri"/>
                <a:ea typeface="Calibri"/>
                <a:cs typeface="Calibri"/>
                <a:sym typeface="Calibri"/>
              </a:rPr>
              <a:t>Cada uno de los bloques dependiendo de la celda en que se ubique, tiene una serie </a:t>
            </a:r>
            <a:br>
              <a:rPr lang="en-US" sz="1400">
                <a:solidFill>
                  <a:schemeClr val="dk1"/>
                </a:solidFill>
                <a:latin typeface="Calibri"/>
                <a:ea typeface="Calibri"/>
                <a:cs typeface="Calibri"/>
                <a:sym typeface="Calibri"/>
              </a:rPr>
            </a:br>
            <a:r>
              <a:rPr lang="en-US" sz="1400">
                <a:solidFill>
                  <a:schemeClr val="dk1"/>
                </a:solidFill>
                <a:latin typeface="Calibri"/>
                <a:ea typeface="Calibri"/>
                <a:cs typeface="Calibri"/>
                <a:sym typeface="Calibri"/>
              </a:rPr>
              <a:t>de directrices, en base a las cuales se diseñarán estrategias.</a:t>
            </a:r>
            <a:endParaRPr/>
          </a:p>
          <a:p>
            <a:pPr indent="-185738" lvl="0" marL="185738" marR="0" rtl="0" algn="l">
              <a:spcBef>
                <a:spcPts val="0"/>
              </a:spcBef>
              <a:spcAft>
                <a:spcPts val="0"/>
              </a:spcAft>
              <a:buClr>
                <a:schemeClr val="dk1"/>
              </a:buClr>
              <a:buSzPts val="1400"/>
              <a:buFont typeface="Arial"/>
              <a:buChar char="•"/>
            </a:pPr>
            <a:r>
              <a:rPr lang="en-US" sz="1400">
                <a:solidFill>
                  <a:schemeClr val="dk1"/>
                </a:solidFill>
                <a:latin typeface="Calibri"/>
                <a:ea typeface="Calibri"/>
                <a:cs typeface="Calibri"/>
                <a:sym typeface="Calibri"/>
              </a:rPr>
              <a:t>Para las celdas el bloque de Invertir/ Crecer, las directrices se muestran en el gráfico</a:t>
            </a:r>
            <a:r>
              <a:rPr lang="en-US" sz="1600">
                <a:solidFill>
                  <a:schemeClr val="dk1"/>
                </a:solidFill>
                <a:latin typeface="Calibri"/>
                <a:ea typeface="Calibri"/>
                <a:cs typeface="Calibri"/>
                <a:sym typeface="Calibri"/>
              </a:rPr>
              <a:t>:</a:t>
            </a:r>
            <a:endParaRPr/>
          </a:p>
        </p:txBody>
      </p:sp>
      <p:graphicFrame>
        <p:nvGraphicFramePr>
          <p:cNvPr id="157" name="Google Shape;157;p11"/>
          <p:cNvGraphicFramePr/>
          <p:nvPr/>
        </p:nvGraphicFramePr>
        <p:xfrm>
          <a:off x="1838225" y="2291503"/>
          <a:ext cx="3000000" cy="3000000"/>
        </p:xfrm>
        <a:graphic>
          <a:graphicData uri="http://schemas.openxmlformats.org/drawingml/2006/table">
            <a:tbl>
              <a:tblPr bandRow="1">
                <a:noFill/>
                <a:tableStyleId>{379A1255-D129-476F-A598-700ED0573EE5}</a:tableStyleId>
              </a:tblPr>
              <a:tblGrid>
                <a:gridCol w="2048750"/>
                <a:gridCol w="2048750"/>
                <a:gridCol w="2048750"/>
              </a:tblGrid>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r>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bl>
          </a:graphicData>
        </a:graphic>
      </p:graphicFrame>
      <p:sp>
        <p:nvSpPr>
          <p:cNvPr id="158" name="Google Shape;158;p11"/>
          <p:cNvSpPr txBox="1"/>
          <p:nvPr/>
        </p:nvSpPr>
        <p:spPr>
          <a:xfrm>
            <a:off x="4086781" y="1766598"/>
            <a:ext cx="164916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ATRACTIVO DE SECTOR</a:t>
            </a:r>
            <a:endParaRPr/>
          </a:p>
        </p:txBody>
      </p:sp>
      <p:sp>
        <p:nvSpPr>
          <p:cNvPr id="159" name="Google Shape;159;p11"/>
          <p:cNvSpPr txBox="1"/>
          <p:nvPr/>
        </p:nvSpPr>
        <p:spPr>
          <a:xfrm>
            <a:off x="2618700" y="2014876"/>
            <a:ext cx="495649"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Alto</a:t>
            </a:r>
            <a:endParaRPr/>
          </a:p>
        </p:txBody>
      </p:sp>
      <p:sp>
        <p:nvSpPr>
          <p:cNvPr id="160" name="Google Shape;160;p11"/>
          <p:cNvSpPr txBox="1"/>
          <p:nvPr/>
        </p:nvSpPr>
        <p:spPr>
          <a:xfrm>
            <a:off x="4581788" y="2014876"/>
            <a:ext cx="6687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Medio</a:t>
            </a:r>
            <a:endParaRPr/>
          </a:p>
        </p:txBody>
      </p:sp>
      <p:sp>
        <p:nvSpPr>
          <p:cNvPr id="161" name="Google Shape;161;p11"/>
          <p:cNvSpPr txBox="1"/>
          <p:nvPr/>
        </p:nvSpPr>
        <p:spPr>
          <a:xfrm>
            <a:off x="6659871" y="2014876"/>
            <a:ext cx="51648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Bajo</a:t>
            </a:r>
            <a:endParaRPr/>
          </a:p>
        </p:txBody>
      </p:sp>
      <p:sp>
        <p:nvSpPr>
          <p:cNvPr id="162" name="Google Shape;162;p11"/>
          <p:cNvSpPr txBox="1"/>
          <p:nvPr/>
        </p:nvSpPr>
        <p:spPr>
          <a:xfrm>
            <a:off x="1381854" y="2625278"/>
            <a:ext cx="487634"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Alta</a:t>
            </a:r>
            <a:endParaRPr/>
          </a:p>
        </p:txBody>
      </p:sp>
      <p:sp>
        <p:nvSpPr>
          <p:cNvPr id="163" name="Google Shape;163;p11"/>
          <p:cNvSpPr txBox="1"/>
          <p:nvPr/>
        </p:nvSpPr>
        <p:spPr>
          <a:xfrm>
            <a:off x="1229256" y="3598505"/>
            <a:ext cx="66075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Media</a:t>
            </a:r>
            <a:endParaRPr/>
          </a:p>
        </p:txBody>
      </p:sp>
      <p:sp>
        <p:nvSpPr>
          <p:cNvPr id="164" name="Google Shape;164;p11"/>
          <p:cNvSpPr txBox="1"/>
          <p:nvPr/>
        </p:nvSpPr>
        <p:spPr>
          <a:xfrm>
            <a:off x="1361817" y="4537939"/>
            <a:ext cx="5084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Baja</a:t>
            </a:r>
            <a:endParaRPr/>
          </a:p>
        </p:txBody>
      </p:sp>
      <p:sp>
        <p:nvSpPr>
          <p:cNvPr id="165" name="Google Shape;165;p11"/>
          <p:cNvSpPr txBox="1"/>
          <p:nvPr/>
        </p:nvSpPr>
        <p:spPr>
          <a:xfrm>
            <a:off x="1911071" y="2363668"/>
            <a:ext cx="1899687"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lt1"/>
                </a:solidFill>
                <a:latin typeface="Calibri"/>
                <a:ea typeface="Calibri"/>
                <a:cs typeface="Calibri"/>
                <a:sym typeface="Calibri"/>
              </a:rPr>
              <a:t>INVERTIR PARA CRECER</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Consolidar la posición</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Crecer al máximo posible</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Sostener fortalezas</a:t>
            </a:r>
            <a:endParaRPr/>
          </a:p>
        </p:txBody>
      </p:sp>
      <p:sp>
        <p:nvSpPr>
          <p:cNvPr id="166" name="Google Shape;166;p11"/>
          <p:cNvSpPr txBox="1"/>
          <p:nvPr/>
        </p:nvSpPr>
        <p:spPr>
          <a:xfrm>
            <a:off x="3943831" y="2363668"/>
            <a:ext cx="1935069"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lt1"/>
                </a:solidFill>
                <a:latin typeface="Calibri"/>
                <a:ea typeface="Calibri"/>
                <a:cs typeface="Calibri"/>
                <a:sym typeface="Calibri"/>
              </a:rPr>
              <a:t>INVERTIR PARA CRECER</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Invertir segmentos atractivos</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Neutralizar competidores</a:t>
            </a:r>
            <a:endParaRPr/>
          </a:p>
        </p:txBody>
      </p:sp>
      <p:sp>
        <p:nvSpPr>
          <p:cNvPr id="167" name="Google Shape;167;p11"/>
          <p:cNvSpPr txBox="1"/>
          <p:nvPr/>
        </p:nvSpPr>
        <p:spPr>
          <a:xfrm>
            <a:off x="1957847" y="3336895"/>
            <a:ext cx="1806135"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lt1"/>
                </a:solidFill>
                <a:latin typeface="Calibri"/>
                <a:ea typeface="Calibri"/>
                <a:cs typeface="Calibri"/>
                <a:sym typeface="Calibri"/>
              </a:rPr>
              <a:t>INVERTIR PARA CRECER</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Reducir debilidades</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Crecer en algunas áreas</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Aumentar ventas</a:t>
            </a:r>
            <a:endParaRPr/>
          </a:p>
        </p:txBody>
      </p:sp>
      <p:sp>
        <p:nvSpPr>
          <p:cNvPr id="168" name="Google Shape;168;p11"/>
          <p:cNvSpPr txBox="1"/>
          <p:nvPr/>
        </p:nvSpPr>
        <p:spPr>
          <a:xfrm rot="-5400000">
            <a:off x="267615" y="3478469"/>
            <a:ext cx="119547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200">
                <a:solidFill>
                  <a:schemeClr val="dk1"/>
                </a:solidFill>
                <a:latin typeface="Calibri"/>
                <a:ea typeface="Calibri"/>
                <a:cs typeface="Calibri"/>
                <a:sym typeface="Calibri"/>
              </a:rPr>
              <a:t>POSICIÓN COMPETITIVA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12"/>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175" name="Google Shape;175;p12"/>
          <p:cNvSpPr/>
          <p:nvPr/>
        </p:nvSpPr>
        <p:spPr>
          <a:xfrm>
            <a:off x="511153" y="334988"/>
            <a:ext cx="4139977"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DISEÑO DE LA MATRIZ</a:t>
            </a:r>
            <a:endParaRPr/>
          </a:p>
        </p:txBody>
      </p:sp>
      <p:sp>
        <p:nvSpPr>
          <p:cNvPr id="176" name="Google Shape;176;p12"/>
          <p:cNvSpPr txBox="1"/>
          <p:nvPr/>
        </p:nvSpPr>
        <p:spPr>
          <a:xfrm>
            <a:off x="503238" y="926391"/>
            <a:ext cx="8172450"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Para las celdas del bloque de Invertir selectivamente, las directrices se muestran en el gráfico:</a:t>
            </a:r>
            <a:endParaRPr/>
          </a:p>
        </p:txBody>
      </p:sp>
      <p:graphicFrame>
        <p:nvGraphicFramePr>
          <p:cNvPr id="177" name="Google Shape;177;p12"/>
          <p:cNvGraphicFramePr/>
          <p:nvPr/>
        </p:nvGraphicFramePr>
        <p:xfrm>
          <a:off x="1838225" y="2305152"/>
          <a:ext cx="3000000" cy="3000000"/>
        </p:xfrm>
        <a:graphic>
          <a:graphicData uri="http://schemas.openxmlformats.org/drawingml/2006/table">
            <a:tbl>
              <a:tblPr bandRow="1">
                <a:noFill/>
                <a:tableStyleId>{379A1255-D129-476F-A598-700ED0573EE5}</a:tableStyleId>
              </a:tblPr>
              <a:tblGrid>
                <a:gridCol w="2048750"/>
                <a:gridCol w="2048750"/>
                <a:gridCol w="2048750"/>
              </a:tblGrid>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r>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bl>
          </a:graphicData>
        </a:graphic>
      </p:graphicFrame>
      <p:sp>
        <p:nvSpPr>
          <p:cNvPr id="178" name="Google Shape;178;p12"/>
          <p:cNvSpPr txBox="1"/>
          <p:nvPr/>
        </p:nvSpPr>
        <p:spPr>
          <a:xfrm>
            <a:off x="2618700" y="2028525"/>
            <a:ext cx="495649"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Alto</a:t>
            </a:r>
            <a:endParaRPr/>
          </a:p>
        </p:txBody>
      </p:sp>
      <p:sp>
        <p:nvSpPr>
          <p:cNvPr id="179" name="Google Shape;179;p12"/>
          <p:cNvSpPr txBox="1"/>
          <p:nvPr/>
        </p:nvSpPr>
        <p:spPr>
          <a:xfrm>
            <a:off x="4581788" y="2028525"/>
            <a:ext cx="6687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Medio</a:t>
            </a:r>
            <a:endParaRPr/>
          </a:p>
        </p:txBody>
      </p:sp>
      <p:sp>
        <p:nvSpPr>
          <p:cNvPr id="180" name="Google Shape;180;p12"/>
          <p:cNvSpPr txBox="1"/>
          <p:nvPr/>
        </p:nvSpPr>
        <p:spPr>
          <a:xfrm>
            <a:off x="6659871" y="2028525"/>
            <a:ext cx="51648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Bajo</a:t>
            </a:r>
            <a:endParaRPr/>
          </a:p>
        </p:txBody>
      </p:sp>
      <p:sp>
        <p:nvSpPr>
          <p:cNvPr id="181" name="Google Shape;181;p12"/>
          <p:cNvSpPr txBox="1"/>
          <p:nvPr/>
        </p:nvSpPr>
        <p:spPr>
          <a:xfrm>
            <a:off x="1381854" y="2638927"/>
            <a:ext cx="487634"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Alta</a:t>
            </a:r>
            <a:endParaRPr/>
          </a:p>
        </p:txBody>
      </p:sp>
      <p:sp>
        <p:nvSpPr>
          <p:cNvPr id="182" name="Google Shape;182;p12"/>
          <p:cNvSpPr txBox="1"/>
          <p:nvPr/>
        </p:nvSpPr>
        <p:spPr>
          <a:xfrm>
            <a:off x="1229256" y="3612154"/>
            <a:ext cx="66075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Media</a:t>
            </a:r>
            <a:endParaRPr/>
          </a:p>
        </p:txBody>
      </p:sp>
      <p:sp>
        <p:nvSpPr>
          <p:cNvPr id="183" name="Google Shape;183;p12"/>
          <p:cNvSpPr txBox="1"/>
          <p:nvPr/>
        </p:nvSpPr>
        <p:spPr>
          <a:xfrm>
            <a:off x="1361817" y="4551588"/>
            <a:ext cx="5084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Baja</a:t>
            </a:r>
            <a:endParaRPr/>
          </a:p>
        </p:txBody>
      </p:sp>
      <p:sp>
        <p:nvSpPr>
          <p:cNvPr id="184" name="Google Shape;184;p12"/>
          <p:cNvSpPr txBox="1"/>
          <p:nvPr/>
        </p:nvSpPr>
        <p:spPr>
          <a:xfrm>
            <a:off x="1863936" y="4309811"/>
            <a:ext cx="2017475"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lt1"/>
                </a:solidFill>
                <a:latin typeface="Calibri"/>
                <a:ea typeface="Calibri"/>
                <a:cs typeface="Calibri"/>
                <a:sym typeface="Calibri"/>
              </a:rPr>
              <a:t>INVERTIR SELECTIVAMENTE</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Diferenciar el producto</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Especializarse en fortalezas</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Identificar nichos mercado</a:t>
            </a:r>
            <a:endParaRPr/>
          </a:p>
        </p:txBody>
      </p:sp>
      <p:sp>
        <p:nvSpPr>
          <p:cNvPr id="185" name="Google Shape;185;p12"/>
          <p:cNvSpPr txBox="1"/>
          <p:nvPr/>
        </p:nvSpPr>
        <p:spPr>
          <a:xfrm>
            <a:off x="5989449" y="2377317"/>
            <a:ext cx="1935069"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lt1"/>
                </a:solidFill>
                <a:latin typeface="Calibri"/>
                <a:ea typeface="Calibri"/>
                <a:cs typeface="Calibri"/>
                <a:sym typeface="Calibri"/>
              </a:rPr>
              <a:t>INVERTIR SELECTIVAMENTE</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Defender fortalezas</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Concentrarse en nuevos segmentos</a:t>
            </a:r>
            <a:endParaRPr/>
          </a:p>
        </p:txBody>
      </p:sp>
      <p:sp>
        <p:nvSpPr>
          <p:cNvPr id="186" name="Google Shape;186;p12"/>
          <p:cNvSpPr txBox="1"/>
          <p:nvPr/>
        </p:nvSpPr>
        <p:spPr>
          <a:xfrm>
            <a:off x="4031744" y="3350544"/>
            <a:ext cx="1946430"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lt1"/>
                </a:solidFill>
                <a:latin typeface="Calibri"/>
                <a:ea typeface="Calibri"/>
                <a:cs typeface="Calibri"/>
                <a:sym typeface="Calibri"/>
              </a:rPr>
              <a:t>INVERTIR SELECTIVAMENTE</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Aumentar rentabilidad</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Mejorar debilidades</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Segmentar el mercado</a:t>
            </a:r>
            <a:endParaRPr/>
          </a:p>
        </p:txBody>
      </p:sp>
      <p:sp>
        <p:nvSpPr>
          <p:cNvPr id="187" name="Google Shape;187;p12"/>
          <p:cNvSpPr txBox="1"/>
          <p:nvPr/>
        </p:nvSpPr>
        <p:spPr>
          <a:xfrm>
            <a:off x="4086781" y="1780246"/>
            <a:ext cx="164916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ATRACTIVO DE SECTOR</a:t>
            </a:r>
            <a:endParaRPr/>
          </a:p>
        </p:txBody>
      </p:sp>
      <p:sp>
        <p:nvSpPr>
          <p:cNvPr id="188" name="Google Shape;188;p12"/>
          <p:cNvSpPr txBox="1"/>
          <p:nvPr/>
        </p:nvSpPr>
        <p:spPr>
          <a:xfrm rot="-5400000">
            <a:off x="267615" y="3492117"/>
            <a:ext cx="119547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200">
                <a:solidFill>
                  <a:schemeClr val="dk1"/>
                </a:solidFill>
                <a:latin typeface="Calibri"/>
                <a:ea typeface="Calibri"/>
                <a:cs typeface="Calibri"/>
                <a:sym typeface="Calibri"/>
              </a:rPr>
              <a:t>POSICIÓN COMPETITIVA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p13"/>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195" name="Google Shape;195;p13"/>
          <p:cNvSpPr/>
          <p:nvPr/>
        </p:nvSpPr>
        <p:spPr>
          <a:xfrm>
            <a:off x="511153" y="334988"/>
            <a:ext cx="4139977"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DISEÑO DE LA MATRIZ</a:t>
            </a:r>
            <a:endParaRPr/>
          </a:p>
        </p:txBody>
      </p:sp>
      <p:sp>
        <p:nvSpPr>
          <p:cNvPr id="196" name="Google Shape;196;p13"/>
          <p:cNvSpPr txBox="1"/>
          <p:nvPr/>
        </p:nvSpPr>
        <p:spPr>
          <a:xfrm>
            <a:off x="503238" y="926391"/>
            <a:ext cx="8172450"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Para las celdas del bloque de Cosechar / Desinvertir selectivamente, las directrices se muestran en el gráfico:</a:t>
            </a:r>
            <a:endParaRPr/>
          </a:p>
        </p:txBody>
      </p:sp>
      <p:graphicFrame>
        <p:nvGraphicFramePr>
          <p:cNvPr id="197" name="Google Shape;197;p13"/>
          <p:cNvGraphicFramePr/>
          <p:nvPr/>
        </p:nvGraphicFramePr>
        <p:xfrm>
          <a:off x="1838225" y="2317425"/>
          <a:ext cx="3000000" cy="3000000"/>
        </p:xfrm>
        <a:graphic>
          <a:graphicData uri="http://schemas.openxmlformats.org/drawingml/2006/table">
            <a:tbl>
              <a:tblPr bandRow="1">
                <a:noFill/>
                <a:tableStyleId>{379A1255-D129-476F-A598-700ED0573EE5}</a:tableStyleId>
              </a:tblPr>
              <a:tblGrid>
                <a:gridCol w="2048750"/>
                <a:gridCol w="2048750"/>
                <a:gridCol w="2048750"/>
              </a:tblGrid>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r>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bl>
          </a:graphicData>
        </a:graphic>
      </p:graphicFrame>
      <p:sp>
        <p:nvSpPr>
          <p:cNvPr id="198" name="Google Shape;198;p13"/>
          <p:cNvSpPr txBox="1"/>
          <p:nvPr/>
        </p:nvSpPr>
        <p:spPr>
          <a:xfrm>
            <a:off x="2618700" y="2040798"/>
            <a:ext cx="495649"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Alto</a:t>
            </a:r>
            <a:endParaRPr/>
          </a:p>
        </p:txBody>
      </p:sp>
      <p:sp>
        <p:nvSpPr>
          <p:cNvPr id="199" name="Google Shape;199;p13"/>
          <p:cNvSpPr txBox="1"/>
          <p:nvPr/>
        </p:nvSpPr>
        <p:spPr>
          <a:xfrm>
            <a:off x="4581788" y="2040798"/>
            <a:ext cx="6687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Medio</a:t>
            </a:r>
            <a:endParaRPr/>
          </a:p>
        </p:txBody>
      </p:sp>
      <p:sp>
        <p:nvSpPr>
          <p:cNvPr id="200" name="Google Shape;200;p13"/>
          <p:cNvSpPr txBox="1"/>
          <p:nvPr/>
        </p:nvSpPr>
        <p:spPr>
          <a:xfrm>
            <a:off x="6659871" y="2040798"/>
            <a:ext cx="51648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Bajo</a:t>
            </a:r>
            <a:endParaRPr/>
          </a:p>
        </p:txBody>
      </p:sp>
      <p:sp>
        <p:nvSpPr>
          <p:cNvPr id="201" name="Google Shape;201;p13"/>
          <p:cNvSpPr txBox="1"/>
          <p:nvPr/>
        </p:nvSpPr>
        <p:spPr>
          <a:xfrm>
            <a:off x="1381854" y="2651200"/>
            <a:ext cx="487634"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Alta</a:t>
            </a:r>
            <a:endParaRPr/>
          </a:p>
        </p:txBody>
      </p:sp>
      <p:sp>
        <p:nvSpPr>
          <p:cNvPr id="202" name="Google Shape;202;p13"/>
          <p:cNvSpPr txBox="1"/>
          <p:nvPr/>
        </p:nvSpPr>
        <p:spPr>
          <a:xfrm>
            <a:off x="1229256" y="3624427"/>
            <a:ext cx="66075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Media</a:t>
            </a:r>
            <a:endParaRPr/>
          </a:p>
        </p:txBody>
      </p:sp>
      <p:sp>
        <p:nvSpPr>
          <p:cNvPr id="203" name="Google Shape;203;p13"/>
          <p:cNvSpPr txBox="1"/>
          <p:nvPr/>
        </p:nvSpPr>
        <p:spPr>
          <a:xfrm>
            <a:off x="1361817" y="4563861"/>
            <a:ext cx="5084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Baja</a:t>
            </a:r>
            <a:endParaRPr/>
          </a:p>
        </p:txBody>
      </p:sp>
      <p:sp>
        <p:nvSpPr>
          <p:cNvPr id="204" name="Google Shape;204;p13"/>
          <p:cNvSpPr txBox="1"/>
          <p:nvPr/>
        </p:nvSpPr>
        <p:spPr>
          <a:xfrm>
            <a:off x="5983449" y="3347270"/>
            <a:ext cx="1975990"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lt1"/>
                </a:solidFill>
                <a:latin typeface="Calibri"/>
                <a:ea typeface="Calibri"/>
                <a:cs typeface="Calibri"/>
                <a:sym typeface="Calibri"/>
              </a:rPr>
              <a:t>DESINVERSIÓN SELECTIVA</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Minimizar inversión</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Perfeccionar productos</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Reestructurar operaciones</a:t>
            </a:r>
            <a:endParaRPr/>
          </a:p>
        </p:txBody>
      </p:sp>
      <p:sp>
        <p:nvSpPr>
          <p:cNvPr id="205" name="Google Shape;205;p13"/>
          <p:cNvSpPr txBox="1"/>
          <p:nvPr/>
        </p:nvSpPr>
        <p:spPr>
          <a:xfrm>
            <a:off x="5983449" y="4324354"/>
            <a:ext cx="1935069"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lt1"/>
                </a:solidFill>
                <a:latin typeface="Calibri"/>
                <a:ea typeface="Calibri"/>
                <a:cs typeface="Calibri"/>
                <a:sym typeface="Calibri"/>
              </a:rPr>
              <a:t>DESINVERTIR </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Salir del mercado</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Liquidación</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Vender para generar cash</a:t>
            </a:r>
            <a:endParaRPr/>
          </a:p>
        </p:txBody>
      </p:sp>
      <p:sp>
        <p:nvSpPr>
          <p:cNvPr id="206" name="Google Shape;206;p13"/>
          <p:cNvSpPr txBox="1"/>
          <p:nvPr/>
        </p:nvSpPr>
        <p:spPr>
          <a:xfrm>
            <a:off x="4031744" y="4416687"/>
            <a:ext cx="1701813"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lt1"/>
                </a:solidFill>
                <a:latin typeface="Calibri"/>
                <a:ea typeface="Calibri"/>
                <a:cs typeface="Calibri"/>
                <a:sym typeface="Calibri"/>
              </a:rPr>
              <a:t>COSECHAR O EXPANDIR</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Bajar la inversión</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Expandir a bajo riesgo</a:t>
            </a:r>
            <a:endParaRPr/>
          </a:p>
        </p:txBody>
      </p:sp>
      <p:sp>
        <p:nvSpPr>
          <p:cNvPr id="207" name="Google Shape;207;p13"/>
          <p:cNvSpPr txBox="1"/>
          <p:nvPr/>
        </p:nvSpPr>
        <p:spPr>
          <a:xfrm>
            <a:off x="4086781" y="1780246"/>
            <a:ext cx="164916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ATRACTIVO DE SECTOR</a:t>
            </a:r>
            <a:endParaRPr/>
          </a:p>
        </p:txBody>
      </p:sp>
      <p:sp>
        <p:nvSpPr>
          <p:cNvPr id="208" name="Google Shape;208;p13"/>
          <p:cNvSpPr txBox="1"/>
          <p:nvPr/>
        </p:nvSpPr>
        <p:spPr>
          <a:xfrm rot="-5400000">
            <a:off x="267615" y="3492117"/>
            <a:ext cx="119547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200">
                <a:solidFill>
                  <a:schemeClr val="dk1"/>
                </a:solidFill>
                <a:latin typeface="Calibri"/>
                <a:ea typeface="Calibri"/>
                <a:cs typeface="Calibri"/>
                <a:sym typeface="Calibri"/>
              </a:rPr>
              <a:t>POSICIÓN COMPETITIVA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14"/>
          <p:cNvSpPr/>
          <p:nvPr/>
        </p:nvSpPr>
        <p:spPr>
          <a:xfrm>
            <a:off x="0" y="0"/>
            <a:ext cx="9144000" cy="5714999"/>
          </a:xfrm>
          <a:prstGeom prst="rect">
            <a:avLst/>
          </a:prstGeom>
          <a:solidFill>
            <a:srgbClr val="15BDA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214" name="Google Shape;214;p14"/>
          <p:cNvCxnSpPr/>
          <p:nvPr/>
        </p:nvCxnSpPr>
        <p:spPr>
          <a:xfrm>
            <a:off x="1258009" y="4511082"/>
            <a:ext cx="3559651" cy="0"/>
          </a:xfrm>
          <a:prstGeom prst="straightConnector1">
            <a:avLst/>
          </a:prstGeom>
          <a:noFill/>
          <a:ln cap="flat" cmpd="sng" w="28575">
            <a:solidFill>
              <a:srgbClr val="0B655C"/>
            </a:solidFill>
            <a:prstDash val="solid"/>
            <a:round/>
            <a:headEnd len="sm" w="sm" type="none"/>
            <a:tailEnd len="sm" w="sm" type="none"/>
          </a:ln>
        </p:spPr>
      </p:cxnSp>
      <p:pic>
        <p:nvPicPr>
          <p:cNvPr id="215" name="Google Shape;215;p14"/>
          <p:cNvPicPr preferRelativeResize="0"/>
          <p:nvPr/>
        </p:nvPicPr>
        <p:blipFill rotWithShape="1">
          <a:blip r:embed="rId3">
            <a:alphaModFix/>
          </a:blip>
          <a:srcRect b="2865" l="50092" r="0" t="-1"/>
          <a:stretch/>
        </p:blipFill>
        <p:spPr>
          <a:xfrm>
            <a:off x="513688" y="3617175"/>
            <a:ext cx="573391" cy="893907"/>
          </a:xfrm>
          <a:prstGeom prst="rect">
            <a:avLst/>
          </a:prstGeom>
          <a:noFill/>
          <a:ln>
            <a:noFill/>
          </a:ln>
        </p:spPr>
      </p:pic>
      <p:sp>
        <p:nvSpPr>
          <p:cNvPr id="216" name="Google Shape;216;p14"/>
          <p:cNvSpPr/>
          <p:nvPr/>
        </p:nvSpPr>
        <p:spPr>
          <a:xfrm>
            <a:off x="1258009" y="3673982"/>
            <a:ext cx="4396004" cy="889474"/>
          </a:xfrm>
          <a:prstGeom prst="rect">
            <a:avLst/>
          </a:prstGeom>
          <a:noFill/>
          <a:ln>
            <a:noFill/>
          </a:ln>
        </p:spPr>
        <p:txBody>
          <a:bodyPr anchorCtr="0" anchor="t" bIns="0" lIns="0" spcFirstLastPara="1" rIns="0" wrap="square" tIns="0">
            <a:spAutoFit/>
          </a:bodyPr>
          <a:lstStyle/>
          <a:p>
            <a:pPr indent="0" lvl="0" marL="0" marR="0" rtl="0" algn="l">
              <a:lnSpc>
                <a:spcPct val="70000"/>
              </a:lnSpc>
              <a:spcBef>
                <a:spcPts val="0"/>
              </a:spcBef>
              <a:spcAft>
                <a:spcPts val="0"/>
              </a:spcAft>
              <a:buNone/>
            </a:pPr>
            <a:r>
              <a:rPr lang="en-US" sz="4000">
                <a:solidFill>
                  <a:schemeClr val="lt1"/>
                </a:solidFill>
                <a:latin typeface="Calibri"/>
                <a:ea typeface="Calibri"/>
                <a:cs typeface="Calibri"/>
                <a:sym typeface="Calibri"/>
              </a:rPr>
              <a:t>PROCEDIMIENTO </a:t>
            </a:r>
            <a:br>
              <a:rPr lang="en-US" sz="4000">
                <a:solidFill>
                  <a:schemeClr val="lt1"/>
                </a:solidFill>
                <a:latin typeface="Calibri"/>
                <a:ea typeface="Calibri"/>
                <a:cs typeface="Calibri"/>
                <a:sym typeface="Calibri"/>
              </a:rPr>
            </a:br>
            <a:r>
              <a:rPr b="1" lang="en-US" sz="4000">
                <a:solidFill>
                  <a:srgbClr val="09534C"/>
                </a:solidFill>
                <a:latin typeface="Calibri"/>
                <a:ea typeface="Calibri"/>
                <a:cs typeface="Calibri"/>
                <a:sym typeface="Calibri"/>
              </a:rPr>
              <a:t>DE UTILIZACIÓN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15"/>
          <p:cNvSpPr txBox="1"/>
          <p:nvPr/>
        </p:nvSpPr>
        <p:spPr>
          <a:xfrm>
            <a:off x="4248150" y="1215883"/>
            <a:ext cx="4219462" cy="43088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PROCEDIMIENTO</a:t>
            </a:r>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El procedimiento para utilizar la matriz es el siguiente:</a:t>
            </a:r>
            <a:endParaRPr/>
          </a:p>
        </p:txBody>
      </p:sp>
      <p:pic>
        <p:nvPicPr>
          <p:cNvPr id="223" name="Google Shape;223;p15"/>
          <p:cNvPicPr preferRelativeResize="0"/>
          <p:nvPr/>
        </p:nvPicPr>
        <p:blipFill rotWithShape="1">
          <a:blip r:embed="rId3">
            <a:alphaModFix/>
          </a:blip>
          <a:srcRect b="0" l="31433" r="16860" t="0"/>
          <a:stretch/>
        </p:blipFill>
        <p:spPr>
          <a:xfrm>
            <a:off x="-1" y="517525"/>
            <a:ext cx="3825203" cy="4670523"/>
          </a:xfrm>
          <a:prstGeom prst="rect">
            <a:avLst/>
          </a:prstGeom>
          <a:noFill/>
          <a:ln>
            <a:noFill/>
          </a:ln>
        </p:spPr>
      </p:pic>
      <p:sp>
        <p:nvSpPr>
          <p:cNvPr id="224" name="Google Shape;224;p15"/>
          <p:cNvSpPr/>
          <p:nvPr/>
        </p:nvSpPr>
        <p:spPr>
          <a:xfrm>
            <a:off x="4619093" y="1802194"/>
            <a:ext cx="3980455" cy="40011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300">
                <a:solidFill>
                  <a:schemeClr val="dk1"/>
                </a:solidFill>
                <a:latin typeface="Calibri"/>
                <a:ea typeface="Calibri"/>
                <a:cs typeface="Calibri"/>
                <a:sym typeface="Calibri"/>
              </a:rPr>
              <a:t>Tienes que determinar  la posición competitiva de la marca/ empresa.</a:t>
            </a:r>
            <a:endParaRPr/>
          </a:p>
        </p:txBody>
      </p:sp>
      <p:sp>
        <p:nvSpPr>
          <p:cNvPr id="225" name="Google Shape;225;p15"/>
          <p:cNvSpPr/>
          <p:nvPr/>
        </p:nvSpPr>
        <p:spPr>
          <a:xfrm>
            <a:off x="4248149" y="1794831"/>
            <a:ext cx="253021" cy="253021"/>
          </a:xfrm>
          <a:prstGeom prst="ellipse">
            <a:avLst/>
          </a:prstGeom>
          <a:solidFill>
            <a:srgbClr val="E88F2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lt1"/>
                </a:solidFill>
                <a:latin typeface="Calibri"/>
                <a:ea typeface="Calibri"/>
                <a:cs typeface="Calibri"/>
                <a:sym typeface="Calibri"/>
              </a:rPr>
              <a:t>1</a:t>
            </a:r>
            <a:endParaRPr/>
          </a:p>
        </p:txBody>
      </p:sp>
      <p:cxnSp>
        <p:nvCxnSpPr>
          <p:cNvPr id="226" name="Google Shape;226;p15"/>
          <p:cNvCxnSpPr/>
          <p:nvPr/>
        </p:nvCxnSpPr>
        <p:spPr>
          <a:xfrm>
            <a:off x="4619094" y="2241580"/>
            <a:ext cx="4056594" cy="0"/>
          </a:xfrm>
          <a:prstGeom prst="straightConnector1">
            <a:avLst/>
          </a:prstGeom>
          <a:noFill/>
          <a:ln cap="flat" cmpd="sng" w="12700">
            <a:solidFill>
              <a:srgbClr val="BFBFBF"/>
            </a:solidFill>
            <a:prstDash val="solid"/>
            <a:round/>
            <a:headEnd len="sm" w="sm" type="none"/>
            <a:tailEnd len="sm" w="sm" type="none"/>
          </a:ln>
        </p:spPr>
      </p:cxnSp>
      <p:sp>
        <p:nvSpPr>
          <p:cNvPr id="227" name="Google Shape;227;p15"/>
          <p:cNvSpPr/>
          <p:nvPr/>
        </p:nvSpPr>
        <p:spPr>
          <a:xfrm>
            <a:off x="4619093" y="2339521"/>
            <a:ext cx="3848519" cy="40011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300">
                <a:solidFill>
                  <a:schemeClr val="dk1"/>
                </a:solidFill>
                <a:latin typeface="Calibri"/>
                <a:ea typeface="Calibri"/>
                <a:cs typeface="Calibri"/>
                <a:sym typeface="Calibri"/>
              </a:rPr>
              <a:t>Una vez que has indicado si la posición es alta, media o baja, tienes que fundamentar tu elección.</a:t>
            </a:r>
            <a:endParaRPr/>
          </a:p>
        </p:txBody>
      </p:sp>
      <p:sp>
        <p:nvSpPr>
          <p:cNvPr id="228" name="Google Shape;228;p15"/>
          <p:cNvSpPr/>
          <p:nvPr/>
        </p:nvSpPr>
        <p:spPr>
          <a:xfrm>
            <a:off x="4248149" y="2325424"/>
            <a:ext cx="253021" cy="253021"/>
          </a:xfrm>
          <a:prstGeom prst="ellipse">
            <a:avLst/>
          </a:prstGeom>
          <a:solidFill>
            <a:srgbClr val="E88F2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lt1"/>
                </a:solidFill>
                <a:latin typeface="Calibri"/>
                <a:ea typeface="Calibri"/>
                <a:cs typeface="Calibri"/>
                <a:sym typeface="Calibri"/>
              </a:rPr>
              <a:t>2</a:t>
            </a:r>
            <a:endParaRPr/>
          </a:p>
        </p:txBody>
      </p:sp>
      <p:cxnSp>
        <p:nvCxnSpPr>
          <p:cNvPr id="229" name="Google Shape;229;p15"/>
          <p:cNvCxnSpPr/>
          <p:nvPr/>
        </p:nvCxnSpPr>
        <p:spPr>
          <a:xfrm>
            <a:off x="4619094" y="2792555"/>
            <a:ext cx="4056594" cy="0"/>
          </a:xfrm>
          <a:prstGeom prst="straightConnector1">
            <a:avLst/>
          </a:prstGeom>
          <a:noFill/>
          <a:ln cap="flat" cmpd="sng" w="12700">
            <a:solidFill>
              <a:srgbClr val="BFBFBF"/>
            </a:solidFill>
            <a:prstDash val="solid"/>
            <a:round/>
            <a:headEnd len="sm" w="sm" type="none"/>
            <a:tailEnd len="sm" w="sm" type="none"/>
          </a:ln>
        </p:spPr>
      </p:cxnSp>
      <p:sp>
        <p:nvSpPr>
          <p:cNvPr id="230" name="Google Shape;230;p15"/>
          <p:cNvSpPr/>
          <p:nvPr/>
        </p:nvSpPr>
        <p:spPr>
          <a:xfrm>
            <a:off x="4619093" y="2876847"/>
            <a:ext cx="3931594" cy="40011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300">
                <a:solidFill>
                  <a:schemeClr val="dk1"/>
                </a:solidFill>
                <a:latin typeface="Calibri"/>
                <a:ea typeface="Calibri"/>
                <a:cs typeface="Calibri"/>
                <a:sym typeface="Calibri"/>
              </a:rPr>
              <a:t>Debes determinar el atractivo del sector para la marca/ empresa. </a:t>
            </a:r>
            <a:endParaRPr/>
          </a:p>
        </p:txBody>
      </p:sp>
      <p:sp>
        <p:nvSpPr>
          <p:cNvPr id="231" name="Google Shape;231;p15"/>
          <p:cNvSpPr/>
          <p:nvPr/>
        </p:nvSpPr>
        <p:spPr>
          <a:xfrm>
            <a:off x="4248149" y="2880569"/>
            <a:ext cx="253021" cy="253021"/>
          </a:xfrm>
          <a:prstGeom prst="ellipse">
            <a:avLst/>
          </a:prstGeom>
          <a:solidFill>
            <a:srgbClr val="E88F2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lt1"/>
                </a:solidFill>
                <a:latin typeface="Calibri"/>
                <a:ea typeface="Calibri"/>
                <a:cs typeface="Calibri"/>
                <a:sym typeface="Calibri"/>
              </a:rPr>
              <a:t>3</a:t>
            </a:r>
            <a:endParaRPr/>
          </a:p>
        </p:txBody>
      </p:sp>
      <p:cxnSp>
        <p:nvCxnSpPr>
          <p:cNvPr id="232" name="Google Shape;232;p15"/>
          <p:cNvCxnSpPr/>
          <p:nvPr/>
        </p:nvCxnSpPr>
        <p:spPr>
          <a:xfrm>
            <a:off x="4619094" y="3343529"/>
            <a:ext cx="4056594" cy="0"/>
          </a:xfrm>
          <a:prstGeom prst="straightConnector1">
            <a:avLst/>
          </a:prstGeom>
          <a:noFill/>
          <a:ln cap="flat" cmpd="sng" w="12700">
            <a:solidFill>
              <a:srgbClr val="BFBFBF"/>
            </a:solidFill>
            <a:prstDash val="solid"/>
            <a:round/>
            <a:headEnd len="sm" w="sm" type="none"/>
            <a:tailEnd len="sm" w="sm" type="none"/>
          </a:ln>
        </p:spPr>
      </p:cxnSp>
      <p:sp>
        <p:nvSpPr>
          <p:cNvPr id="233" name="Google Shape;233;p15"/>
          <p:cNvSpPr/>
          <p:nvPr/>
        </p:nvSpPr>
        <p:spPr>
          <a:xfrm>
            <a:off x="4619093" y="3414174"/>
            <a:ext cx="3766237" cy="40011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300">
                <a:solidFill>
                  <a:schemeClr val="dk1"/>
                </a:solidFill>
                <a:latin typeface="Calibri"/>
                <a:ea typeface="Calibri"/>
                <a:cs typeface="Calibri"/>
                <a:sym typeface="Calibri"/>
              </a:rPr>
              <a:t>Una vez que has indicado si el atractivo del sector es alto, medio o bajo, tienes que fundamentar tu elección.</a:t>
            </a:r>
            <a:endParaRPr/>
          </a:p>
        </p:txBody>
      </p:sp>
      <p:sp>
        <p:nvSpPr>
          <p:cNvPr id="234" name="Google Shape;234;p15"/>
          <p:cNvSpPr/>
          <p:nvPr/>
        </p:nvSpPr>
        <p:spPr>
          <a:xfrm>
            <a:off x="4248149" y="3390599"/>
            <a:ext cx="253021" cy="253021"/>
          </a:xfrm>
          <a:prstGeom prst="ellipse">
            <a:avLst/>
          </a:prstGeom>
          <a:solidFill>
            <a:srgbClr val="E88F2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lt1"/>
                </a:solidFill>
                <a:latin typeface="Calibri"/>
                <a:ea typeface="Calibri"/>
                <a:cs typeface="Calibri"/>
                <a:sym typeface="Calibri"/>
              </a:rPr>
              <a:t>4</a:t>
            </a:r>
            <a:endParaRPr/>
          </a:p>
        </p:txBody>
      </p:sp>
      <p:cxnSp>
        <p:nvCxnSpPr>
          <p:cNvPr id="235" name="Google Shape;235;p15"/>
          <p:cNvCxnSpPr/>
          <p:nvPr/>
        </p:nvCxnSpPr>
        <p:spPr>
          <a:xfrm>
            <a:off x="4619094" y="3880856"/>
            <a:ext cx="4056594" cy="0"/>
          </a:xfrm>
          <a:prstGeom prst="straightConnector1">
            <a:avLst/>
          </a:prstGeom>
          <a:noFill/>
          <a:ln cap="flat" cmpd="sng" w="12700">
            <a:solidFill>
              <a:srgbClr val="BFBFBF"/>
            </a:solidFill>
            <a:prstDash val="solid"/>
            <a:round/>
            <a:headEnd len="sm" w="sm" type="none"/>
            <a:tailEnd len="sm" w="sm" type="none"/>
          </a:ln>
        </p:spPr>
      </p:cxnSp>
      <p:sp>
        <p:nvSpPr>
          <p:cNvPr id="236" name="Google Shape;236;p15"/>
          <p:cNvSpPr/>
          <p:nvPr/>
        </p:nvSpPr>
        <p:spPr>
          <a:xfrm>
            <a:off x="4619093" y="3957247"/>
            <a:ext cx="4136024" cy="40011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300">
                <a:solidFill>
                  <a:schemeClr val="dk1"/>
                </a:solidFill>
                <a:latin typeface="Calibri"/>
                <a:ea typeface="Calibri"/>
                <a:cs typeface="Calibri"/>
                <a:sym typeface="Calibri"/>
              </a:rPr>
              <a:t>Luego debes ubicarte en función de las dos posiciones que tienes dentro de la matriz, en la celda que corresponde.</a:t>
            </a:r>
            <a:endParaRPr/>
          </a:p>
        </p:txBody>
      </p:sp>
      <p:sp>
        <p:nvSpPr>
          <p:cNvPr id="237" name="Google Shape;237;p15"/>
          <p:cNvSpPr/>
          <p:nvPr/>
        </p:nvSpPr>
        <p:spPr>
          <a:xfrm>
            <a:off x="4248149" y="3988265"/>
            <a:ext cx="253021" cy="253021"/>
          </a:xfrm>
          <a:prstGeom prst="ellipse">
            <a:avLst/>
          </a:prstGeom>
          <a:solidFill>
            <a:srgbClr val="E88F2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lt1"/>
                </a:solidFill>
                <a:latin typeface="Calibri"/>
                <a:ea typeface="Calibri"/>
                <a:cs typeface="Calibri"/>
                <a:sym typeface="Calibri"/>
              </a:rPr>
              <a:t>5</a:t>
            </a:r>
            <a:endParaRPr/>
          </a:p>
        </p:txBody>
      </p:sp>
      <p:cxnSp>
        <p:nvCxnSpPr>
          <p:cNvPr id="238" name="Google Shape;238;p15"/>
          <p:cNvCxnSpPr/>
          <p:nvPr/>
        </p:nvCxnSpPr>
        <p:spPr>
          <a:xfrm>
            <a:off x="4619094" y="4444941"/>
            <a:ext cx="4056594" cy="0"/>
          </a:xfrm>
          <a:prstGeom prst="straightConnector1">
            <a:avLst/>
          </a:prstGeom>
          <a:noFill/>
          <a:ln cap="flat" cmpd="sng" w="12700">
            <a:solidFill>
              <a:srgbClr val="BFBFBF"/>
            </a:solidFill>
            <a:prstDash val="solid"/>
            <a:round/>
            <a:headEnd len="sm" w="sm" type="none"/>
            <a:tailEnd len="sm" w="sm" type="none"/>
          </a:ln>
        </p:spPr>
      </p:cxnSp>
      <p:sp>
        <p:nvSpPr>
          <p:cNvPr id="239" name="Google Shape;239;p15"/>
          <p:cNvSpPr/>
          <p:nvPr/>
        </p:nvSpPr>
        <p:spPr>
          <a:xfrm>
            <a:off x="4619093" y="4559806"/>
            <a:ext cx="3766237" cy="40011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300">
                <a:solidFill>
                  <a:schemeClr val="dk1"/>
                </a:solidFill>
                <a:latin typeface="Calibri"/>
                <a:ea typeface="Calibri"/>
                <a:cs typeface="Calibri"/>
                <a:sym typeface="Calibri"/>
              </a:rPr>
              <a:t>En función a las directrices que se dan en la celda, debes diseñar estrategias.</a:t>
            </a:r>
            <a:endParaRPr/>
          </a:p>
        </p:txBody>
      </p:sp>
      <p:sp>
        <p:nvSpPr>
          <p:cNvPr id="240" name="Google Shape;240;p15"/>
          <p:cNvSpPr/>
          <p:nvPr/>
        </p:nvSpPr>
        <p:spPr>
          <a:xfrm>
            <a:off x="4248149" y="4563528"/>
            <a:ext cx="253021" cy="253021"/>
          </a:xfrm>
          <a:prstGeom prst="ellipse">
            <a:avLst/>
          </a:prstGeom>
          <a:solidFill>
            <a:srgbClr val="E88F2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lt1"/>
                </a:solidFill>
                <a:latin typeface="Calibri"/>
                <a:ea typeface="Calibri"/>
                <a:cs typeface="Calibri"/>
                <a:sym typeface="Calibri"/>
              </a:rPr>
              <a:t>6</a:t>
            </a:r>
            <a:endParaRPr/>
          </a:p>
        </p:txBody>
      </p:sp>
      <p:cxnSp>
        <p:nvCxnSpPr>
          <p:cNvPr id="241" name="Google Shape;241;p15"/>
          <p:cNvCxnSpPr/>
          <p:nvPr/>
        </p:nvCxnSpPr>
        <p:spPr>
          <a:xfrm>
            <a:off x="4619094" y="5046960"/>
            <a:ext cx="4056594" cy="0"/>
          </a:xfrm>
          <a:prstGeom prst="straightConnector1">
            <a:avLst/>
          </a:prstGeom>
          <a:noFill/>
          <a:ln cap="flat" cmpd="sng" w="12700">
            <a:solidFill>
              <a:srgbClr val="BFBFBF"/>
            </a:solidFill>
            <a:prstDash val="solid"/>
            <a:round/>
            <a:headEnd len="sm" w="sm" type="none"/>
            <a:tailEnd len="sm" w="sm" type="none"/>
          </a:ln>
        </p:spPr>
      </p:cxnSp>
      <p:grpSp>
        <p:nvGrpSpPr>
          <p:cNvPr id="242" name="Google Shape;242;p15"/>
          <p:cNvGrpSpPr/>
          <p:nvPr/>
        </p:nvGrpSpPr>
        <p:grpSpPr>
          <a:xfrm>
            <a:off x="3434496" y="465218"/>
            <a:ext cx="758263" cy="758263"/>
            <a:chOff x="3869018" y="492114"/>
            <a:chExt cx="758263" cy="758263"/>
          </a:xfrm>
        </p:grpSpPr>
        <p:grpSp>
          <p:nvGrpSpPr>
            <p:cNvPr id="243" name="Google Shape;243;p15"/>
            <p:cNvGrpSpPr/>
            <p:nvPr/>
          </p:nvGrpSpPr>
          <p:grpSpPr>
            <a:xfrm>
              <a:off x="3869018" y="492114"/>
              <a:ext cx="758263" cy="758263"/>
              <a:chOff x="4306706" y="470579"/>
              <a:chExt cx="758263" cy="758263"/>
            </a:xfrm>
          </p:grpSpPr>
          <p:sp>
            <p:nvSpPr>
              <p:cNvPr id="244" name="Google Shape;244;p15"/>
              <p:cNvSpPr/>
              <p:nvPr/>
            </p:nvSpPr>
            <p:spPr>
              <a:xfrm>
                <a:off x="4306706" y="470579"/>
                <a:ext cx="758263" cy="75826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5" name="Google Shape;245;p15"/>
              <p:cNvSpPr/>
              <p:nvPr/>
            </p:nvSpPr>
            <p:spPr>
              <a:xfrm>
                <a:off x="4359346" y="523219"/>
                <a:ext cx="652982" cy="652982"/>
              </a:xfrm>
              <a:prstGeom prst="ellipse">
                <a:avLst/>
              </a:prstGeom>
              <a:solidFill>
                <a:srgbClr val="EA8F1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pic>
          <p:nvPicPr>
            <p:cNvPr id="246" name="Google Shape;246;p15"/>
            <p:cNvPicPr preferRelativeResize="0"/>
            <p:nvPr/>
          </p:nvPicPr>
          <p:blipFill rotWithShape="1">
            <a:blip r:embed="rId4">
              <a:alphaModFix/>
            </a:blip>
            <a:srcRect b="0" l="0" r="0" t="0"/>
            <a:stretch/>
          </p:blipFill>
          <p:spPr>
            <a:xfrm>
              <a:off x="4057649" y="667098"/>
              <a:ext cx="381000" cy="406400"/>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2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2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2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2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16"/>
          <p:cNvSpPr/>
          <p:nvPr/>
        </p:nvSpPr>
        <p:spPr>
          <a:xfrm>
            <a:off x="0" y="0"/>
            <a:ext cx="9144000" cy="5714999"/>
          </a:xfrm>
          <a:prstGeom prst="rect">
            <a:avLst/>
          </a:prstGeom>
          <a:solidFill>
            <a:srgbClr val="15BDA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252" name="Google Shape;252;p16"/>
          <p:cNvCxnSpPr/>
          <p:nvPr/>
        </p:nvCxnSpPr>
        <p:spPr>
          <a:xfrm>
            <a:off x="1258009" y="4511082"/>
            <a:ext cx="3263887" cy="0"/>
          </a:xfrm>
          <a:prstGeom prst="straightConnector1">
            <a:avLst/>
          </a:prstGeom>
          <a:noFill/>
          <a:ln cap="flat" cmpd="sng" w="28575">
            <a:solidFill>
              <a:srgbClr val="0B655C"/>
            </a:solidFill>
            <a:prstDash val="solid"/>
            <a:round/>
            <a:headEnd len="sm" w="sm" type="none"/>
            <a:tailEnd len="sm" w="sm" type="none"/>
          </a:ln>
        </p:spPr>
      </p:cxnSp>
      <p:pic>
        <p:nvPicPr>
          <p:cNvPr id="253" name="Google Shape;253;p16"/>
          <p:cNvPicPr preferRelativeResize="0"/>
          <p:nvPr/>
        </p:nvPicPr>
        <p:blipFill rotWithShape="1">
          <a:blip r:embed="rId3">
            <a:alphaModFix/>
          </a:blip>
          <a:srcRect b="2865" l="50092" r="0" t="-1"/>
          <a:stretch/>
        </p:blipFill>
        <p:spPr>
          <a:xfrm>
            <a:off x="513688" y="3617175"/>
            <a:ext cx="573391" cy="893907"/>
          </a:xfrm>
          <a:prstGeom prst="rect">
            <a:avLst/>
          </a:prstGeom>
          <a:noFill/>
          <a:ln>
            <a:noFill/>
          </a:ln>
        </p:spPr>
      </p:pic>
      <p:sp>
        <p:nvSpPr>
          <p:cNvPr id="254" name="Google Shape;254;p16"/>
          <p:cNvSpPr/>
          <p:nvPr/>
        </p:nvSpPr>
        <p:spPr>
          <a:xfrm>
            <a:off x="1258009" y="3673982"/>
            <a:ext cx="4396004" cy="889474"/>
          </a:xfrm>
          <a:prstGeom prst="rect">
            <a:avLst/>
          </a:prstGeom>
          <a:noFill/>
          <a:ln>
            <a:noFill/>
          </a:ln>
        </p:spPr>
        <p:txBody>
          <a:bodyPr anchorCtr="0" anchor="t" bIns="0" lIns="0" spcFirstLastPara="1" rIns="0" wrap="square" tIns="0">
            <a:spAutoFit/>
          </a:bodyPr>
          <a:lstStyle/>
          <a:p>
            <a:pPr indent="0" lvl="0" marL="0" marR="0" rtl="0" algn="l">
              <a:lnSpc>
                <a:spcPct val="70000"/>
              </a:lnSpc>
              <a:spcBef>
                <a:spcPts val="0"/>
              </a:spcBef>
              <a:spcAft>
                <a:spcPts val="0"/>
              </a:spcAft>
              <a:buNone/>
            </a:pPr>
            <a:r>
              <a:rPr lang="en-US" sz="4000">
                <a:solidFill>
                  <a:schemeClr val="lt1"/>
                </a:solidFill>
                <a:latin typeface="Calibri"/>
                <a:ea typeface="Calibri"/>
                <a:cs typeface="Calibri"/>
                <a:sym typeface="Calibri"/>
              </a:rPr>
              <a:t>EJEMPLOS</a:t>
            </a:r>
            <a:br>
              <a:rPr lang="en-US" sz="4000">
                <a:solidFill>
                  <a:schemeClr val="lt1"/>
                </a:solidFill>
                <a:latin typeface="Calibri"/>
                <a:ea typeface="Calibri"/>
                <a:cs typeface="Calibri"/>
                <a:sym typeface="Calibri"/>
              </a:rPr>
            </a:br>
            <a:r>
              <a:rPr b="1" lang="en-US" sz="4000">
                <a:solidFill>
                  <a:srgbClr val="09534C"/>
                </a:solidFill>
                <a:latin typeface="Calibri"/>
                <a:ea typeface="Calibri"/>
                <a:cs typeface="Calibri"/>
                <a:sym typeface="Calibri"/>
              </a:rPr>
              <a:t>DE APLICACIÓN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p17"/>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261" name="Google Shape;261;p17"/>
          <p:cNvSpPr/>
          <p:nvPr/>
        </p:nvSpPr>
        <p:spPr>
          <a:xfrm>
            <a:off x="511153" y="334988"/>
            <a:ext cx="644036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EJEMPLOS DE APLICACIÓN</a:t>
            </a:r>
            <a:endParaRPr/>
          </a:p>
        </p:txBody>
      </p:sp>
      <p:pic>
        <p:nvPicPr>
          <p:cNvPr id="262" name="Google Shape;262;p17"/>
          <p:cNvPicPr preferRelativeResize="0"/>
          <p:nvPr/>
        </p:nvPicPr>
        <p:blipFill rotWithShape="1">
          <a:blip r:embed="rId4">
            <a:alphaModFix/>
          </a:blip>
          <a:srcRect b="0" l="1768" r="0" t="35215"/>
          <a:stretch/>
        </p:blipFill>
        <p:spPr>
          <a:xfrm>
            <a:off x="511153" y="1883109"/>
            <a:ext cx="8172450" cy="3314366"/>
          </a:xfrm>
          <a:prstGeom prst="rect">
            <a:avLst/>
          </a:prstGeom>
          <a:noFill/>
          <a:ln>
            <a:noFill/>
          </a:ln>
        </p:spPr>
      </p:pic>
      <p:sp>
        <p:nvSpPr>
          <p:cNvPr id="263" name="Google Shape;263;p17"/>
          <p:cNvSpPr/>
          <p:nvPr/>
        </p:nvSpPr>
        <p:spPr>
          <a:xfrm>
            <a:off x="1136341" y="1272135"/>
            <a:ext cx="2680009" cy="435007"/>
          </a:xfrm>
          <a:prstGeom prst="rect">
            <a:avLst/>
          </a:prstGeom>
          <a:solidFill>
            <a:srgbClr val="E88F23"/>
          </a:solidFill>
          <a:ln>
            <a:noFill/>
          </a:ln>
        </p:spPr>
        <p:txBody>
          <a:bodyPr anchorCtr="0" anchor="ctr" bIns="45700" lIns="91425" spcFirstLastPara="1" rIns="91425" wrap="square" tIns="45700">
            <a:noAutofit/>
          </a:bodyPr>
          <a:lstStyle/>
          <a:p>
            <a:pPr indent="139700" lvl="0" marL="0" marR="0" rtl="0" algn="l">
              <a:spcBef>
                <a:spcPts val="0"/>
              </a:spcBef>
              <a:spcAft>
                <a:spcPts val="0"/>
              </a:spcAft>
              <a:buNone/>
            </a:pPr>
            <a:r>
              <a:rPr b="1" lang="en-US" sz="1600">
                <a:solidFill>
                  <a:schemeClr val="lt1"/>
                </a:solidFill>
                <a:latin typeface="Calibri"/>
                <a:ea typeface="Calibri"/>
                <a:cs typeface="Calibri"/>
                <a:sym typeface="Calibri"/>
              </a:rPr>
              <a:t>Marca Healing Tree</a:t>
            </a:r>
            <a:endParaRPr b="1" sz="1600">
              <a:solidFill>
                <a:schemeClr val="lt1"/>
              </a:solidFill>
              <a:latin typeface="Calibri"/>
              <a:ea typeface="Calibri"/>
              <a:cs typeface="Calibri"/>
              <a:sym typeface="Calibri"/>
            </a:endParaRPr>
          </a:p>
        </p:txBody>
      </p:sp>
      <p:sp>
        <p:nvSpPr>
          <p:cNvPr id="264" name="Google Shape;264;p17"/>
          <p:cNvSpPr/>
          <p:nvPr/>
        </p:nvSpPr>
        <p:spPr>
          <a:xfrm>
            <a:off x="511153" y="1272135"/>
            <a:ext cx="532660" cy="435007"/>
          </a:xfrm>
          <a:prstGeom prst="rect">
            <a:avLst/>
          </a:prstGeom>
          <a:solidFill>
            <a:srgbClr val="E88F23"/>
          </a:solidFill>
          <a:ln>
            <a:noFill/>
          </a:ln>
        </p:spPr>
        <p:txBody>
          <a:bodyPr anchorCtr="0" anchor="ctr" bIns="45700" lIns="91425" spcFirstLastPara="1" rIns="91425" wrap="square" tIns="45700">
            <a:noAutofit/>
          </a:bodyPr>
          <a:lstStyle/>
          <a:p>
            <a:pPr indent="139700" lvl="0" marL="0" marR="0" rtl="0" algn="l">
              <a:spcBef>
                <a:spcPts val="0"/>
              </a:spcBef>
              <a:spcAft>
                <a:spcPts val="0"/>
              </a:spcAft>
              <a:buNone/>
            </a:pPr>
            <a:r>
              <a:rPr b="1" lang="en-US" sz="1600">
                <a:solidFill>
                  <a:schemeClr val="lt1"/>
                </a:solidFill>
                <a:latin typeface="Calibri"/>
                <a:ea typeface="Calibri"/>
                <a:cs typeface="Calibri"/>
                <a:sym typeface="Calibri"/>
              </a:rPr>
              <a:t>1</a:t>
            </a:r>
            <a:endParaRPr/>
          </a:p>
        </p:txBody>
      </p:sp>
      <p:sp>
        <p:nvSpPr>
          <p:cNvPr id="265" name="Google Shape;265;p17"/>
          <p:cNvSpPr/>
          <p:nvPr/>
        </p:nvSpPr>
        <p:spPr>
          <a:xfrm>
            <a:off x="4909851" y="1284463"/>
            <a:ext cx="2680009" cy="435007"/>
          </a:xfrm>
          <a:prstGeom prst="rect">
            <a:avLst/>
          </a:prstGeom>
          <a:solidFill>
            <a:srgbClr val="8058A6"/>
          </a:solidFill>
          <a:ln>
            <a:noFill/>
          </a:ln>
        </p:spPr>
        <p:txBody>
          <a:bodyPr anchorCtr="0" anchor="ctr" bIns="45700" lIns="91425" spcFirstLastPara="1" rIns="91425" wrap="square" tIns="45700">
            <a:noAutofit/>
          </a:bodyPr>
          <a:lstStyle/>
          <a:p>
            <a:pPr indent="139700" lvl="0" marL="0" marR="0" rtl="0" algn="l">
              <a:spcBef>
                <a:spcPts val="0"/>
              </a:spcBef>
              <a:spcAft>
                <a:spcPts val="0"/>
              </a:spcAft>
              <a:buNone/>
            </a:pPr>
            <a:r>
              <a:rPr b="1" lang="en-US" sz="1600">
                <a:solidFill>
                  <a:schemeClr val="lt1"/>
                </a:solidFill>
                <a:latin typeface="Calibri"/>
                <a:ea typeface="Calibri"/>
                <a:cs typeface="Calibri"/>
                <a:sym typeface="Calibri"/>
              </a:rPr>
              <a:t>Marca Bierfest</a:t>
            </a:r>
            <a:endParaRPr b="1" sz="1600">
              <a:solidFill>
                <a:schemeClr val="lt1"/>
              </a:solidFill>
              <a:latin typeface="Calibri"/>
              <a:ea typeface="Calibri"/>
              <a:cs typeface="Calibri"/>
              <a:sym typeface="Calibri"/>
            </a:endParaRPr>
          </a:p>
        </p:txBody>
      </p:sp>
      <p:sp>
        <p:nvSpPr>
          <p:cNvPr id="266" name="Google Shape;266;p17"/>
          <p:cNvSpPr/>
          <p:nvPr/>
        </p:nvSpPr>
        <p:spPr>
          <a:xfrm>
            <a:off x="4284663" y="1284463"/>
            <a:ext cx="532660" cy="435007"/>
          </a:xfrm>
          <a:prstGeom prst="rect">
            <a:avLst/>
          </a:prstGeom>
          <a:solidFill>
            <a:srgbClr val="8058A6"/>
          </a:solidFill>
          <a:ln>
            <a:noFill/>
          </a:ln>
        </p:spPr>
        <p:txBody>
          <a:bodyPr anchorCtr="0" anchor="ctr" bIns="45700" lIns="91425" spcFirstLastPara="1" rIns="91425" wrap="square" tIns="45700">
            <a:noAutofit/>
          </a:bodyPr>
          <a:lstStyle/>
          <a:p>
            <a:pPr indent="139700" lvl="0" marL="0" marR="0" rtl="0" algn="l">
              <a:spcBef>
                <a:spcPts val="0"/>
              </a:spcBef>
              <a:spcAft>
                <a:spcPts val="0"/>
              </a:spcAft>
              <a:buNone/>
            </a:pPr>
            <a:r>
              <a:rPr b="1" lang="en-US" sz="1600">
                <a:solidFill>
                  <a:schemeClr val="lt1"/>
                </a:solidFill>
                <a:latin typeface="Calibri"/>
                <a:ea typeface="Calibri"/>
                <a:cs typeface="Calibri"/>
                <a:sym typeface="Calibri"/>
              </a:rPr>
              <a:t>2</a:t>
            </a:r>
            <a:endParaRPr/>
          </a:p>
        </p:txBody>
      </p:sp>
      <p:sp>
        <p:nvSpPr>
          <p:cNvPr id="267" name="Google Shape;267;p17"/>
          <p:cNvSpPr/>
          <p:nvPr/>
        </p:nvSpPr>
        <p:spPr>
          <a:xfrm>
            <a:off x="503238" y="918245"/>
            <a:ext cx="5631084"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EJEMPLOS DE APLICACIÓN DE LA MATRIZ ESTRATÉGICA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18"/>
          <p:cNvSpPr/>
          <p:nvPr/>
        </p:nvSpPr>
        <p:spPr>
          <a:xfrm>
            <a:off x="8675688" y="1754192"/>
            <a:ext cx="253021" cy="253021"/>
          </a:xfrm>
          <a:prstGeom prst="ellipse">
            <a:avLst/>
          </a:prstGeom>
          <a:solidFill>
            <a:srgbClr val="D71B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lt1"/>
                </a:solidFill>
                <a:latin typeface="Calibri"/>
                <a:ea typeface="Calibri"/>
                <a:cs typeface="Calibri"/>
                <a:sym typeface="Calibri"/>
              </a:rPr>
              <a:t>1</a:t>
            </a:r>
            <a:endParaRPr/>
          </a:p>
        </p:txBody>
      </p:sp>
      <p:pic>
        <p:nvPicPr>
          <p:cNvPr id="274" name="Google Shape;274;p18"/>
          <p:cNvPicPr preferRelativeResize="0"/>
          <p:nvPr/>
        </p:nvPicPr>
        <p:blipFill rotWithShape="1">
          <a:blip r:embed="rId3">
            <a:alphaModFix/>
          </a:blip>
          <a:srcRect b="0" l="42268" r="8698" t="0"/>
          <a:stretch/>
        </p:blipFill>
        <p:spPr>
          <a:xfrm>
            <a:off x="4932363" y="1081"/>
            <a:ext cx="4211637" cy="5729004"/>
          </a:xfrm>
          <a:prstGeom prst="rect">
            <a:avLst/>
          </a:prstGeom>
          <a:noFill/>
          <a:ln>
            <a:noFill/>
          </a:ln>
        </p:spPr>
      </p:pic>
      <p:sp>
        <p:nvSpPr>
          <p:cNvPr id="275" name="Google Shape;275;p18"/>
          <p:cNvSpPr txBox="1"/>
          <p:nvPr/>
        </p:nvSpPr>
        <p:spPr>
          <a:xfrm>
            <a:off x="503238" y="1645895"/>
            <a:ext cx="4140200" cy="344709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600">
                <a:solidFill>
                  <a:srgbClr val="262626"/>
                </a:solidFill>
                <a:latin typeface="Calibri"/>
                <a:ea typeface="Calibri"/>
                <a:cs typeface="Calibri"/>
                <a:sym typeface="Calibri"/>
              </a:rPr>
              <a:t>Esta marca de jabones norteamericana es especial para personas que tienen enfermedades o problemas en la piel. No existe un producto similar en nuestro país y esta marca es la única que lo produce en nuestro continente. Si bien su ingredient, el carbón de bambú, es poco conocido en el Perú, es muy utilizado en Asia. La empresa que lo importa no cuenta con un gran capital, por lo que enfocará su marketing en redes sociales e internet. Aprovechando que internet es una herramienta de bajo costo, tendrá también una plataforma de venta online, plataforma que si bien venden más cada año aún generan desconfianza en algunas personas.</a:t>
            </a:r>
            <a:endParaRPr/>
          </a:p>
        </p:txBody>
      </p:sp>
      <p:sp>
        <p:nvSpPr>
          <p:cNvPr id="276" name="Google Shape;276;p18"/>
          <p:cNvSpPr/>
          <p:nvPr/>
        </p:nvSpPr>
        <p:spPr>
          <a:xfrm>
            <a:off x="511153" y="935678"/>
            <a:ext cx="493931" cy="435007"/>
          </a:xfrm>
          <a:prstGeom prst="rect">
            <a:avLst/>
          </a:prstGeom>
          <a:solidFill>
            <a:srgbClr val="E88F23"/>
          </a:solidFill>
          <a:ln>
            <a:noFill/>
          </a:ln>
        </p:spPr>
        <p:txBody>
          <a:bodyPr anchorCtr="0" anchor="ctr" bIns="45700" lIns="91425" spcFirstLastPara="1" rIns="91425" wrap="square" tIns="45700">
            <a:noAutofit/>
          </a:bodyPr>
          <a:lstStyle/>
          <a:p>
            <a:pPr indent="9525" lvl="0" marL="0" marR="0" rtl="0" algn="ctr">
              <a:spcBef>
                <a:spcPts val="0"/>
              </a:spcBef>
              <a:spcAft>
                <a:spcPts val="0"/>
              </a:spcAft>
              <a:buNone/>
            </a:pPr>
            <a:r>
              <a:rPr b="1" lang="en-US" sz="1600">
                <a:solidFill>
                  <a:schemeClr val="lt1"/>
                </a:solidFill>
                <a:latin typeface="Calibri"/>
                <a:ea typeface="Calibri"/>
                <a:cs typeface="Calibri"/>
                <a:sym typeface="Calibri"/>
              </a:rPr>
              <a:t>1</a:t>
            </a:r>
            <a:endParaRPr/>
          </a:p>
        </p:txBody>
      </p:sp>
      <p:sp>
        <p:nvSpPr>
          <p:cNvPr id="277" name="Google Shape;277;p18"/>
          <p:cNvSpPr/>
          <p:nvPr/>
        </p:nvSpPr>
        <p:spPr>
          <a:xfrm>
            <a:off x="1062050" y="916222"/>
            <a:ext cx="2233905"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rgbClr val="E88F23"/>
                </a:solidFill>
                <a:latin typeface="Calibri"/>
                <a:ea typeface="Calibri"/>
                <a:cs typeface="Calibri"/>
                <a:sym typeface="Calibri"/>
              </a:rPr>
              <a:t>MARCA: </a:t>
            </a:r>
            <a:br>
              <a:rPr b="1" lang="en-US" sz="1600">
                <a:solidFill>
                  <a:srgbClr val="E88F23"/>
                </a:solidFill>
                <a:latin typeface="Calibri"/>
                <a:ea typeface="Calibri"/>
                <a:cs typeface="Calibri"/>
                <a:sym typeface="Calibri"/>
              </a:rPr>
            </a:br>
            <a:r>
              <a:rPr b="1" lang="en-US" sz="1600">
                <a:solidFill>
                  <a:srgbClr val="E88F23"/>
                </a:solidFill>
                <a:latin typeface="Calibri"/>
                <a:ea typeface="Calibri"/>
                <a:cs typeface="Calibri"/>
                <a:sym typeface="Calibri"/>
              </a:rPr>
              <a:t>HEALING TREE</a:t>
            </a:r>
            <a:endParaRPr/>
          </a:p>
        </p:txBody>
      </p:sp>
      <p:pic>
        <p:nvPicPr>
          <p:cNvPr id="278" name="Google Shape;278;p18"/>
          <p:cNvPicPr preferRelativeResize="0"/>
          <p:nvPr/>
        </p:nvPicPr>
        <p:blipFill rotWithShape="1">
          <a:blip r:embed="rId4">
            <a:alphaModFix/>
          </a:blip>
          <a:srcRect b="51790" l="0" r="0" t="0"/>
          <a:stretch/>
        </p:blipFill>
        <p:spPr>
          <a:xfrm>
            <a:off x="0" y="382408"/>
            <a:ext cx="411780" cy="135993"/>
          </a:xfrm>
          <a:prstGeom prst="rect">
            <a:avLst/>
          </a:prstGeom>
          <a:noFill/>
          <a:ln>
            <a:noFill/>
          </a:ln>
        </p:spPr>
      </p:pic>
      <p:sp>
        <p:nvSpPr>
          <p:cNvPr id="279" name="Google Shape;279;p18"/>
          <p:cNvSpPr/>
          <p:nvPr/>
        </p:nvSpPr>
        <p:spPr>
          <a:xfrm>
            <a:off x="511153" y="334988"/>
            <a:ext cx="644036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EJEMPLOS DE APLICACIÓN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pic>
        <p:nvPicPr>
          <p:cNvPr id="285" name="Google Shape;285;p19"/>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286" name="Google Shape;286;p19"/>
          <p:cNvSpPr/>
          <p:nvPr/>
        </p:nvSpPr>
        <p:spPr>
          <a:xfrm>
            <a:off x="511153" y="334988"/>
            <a:ext cx="644036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EJEMPLOS DE APLICACIÓN</a:t>
            </a:r>
            <a:endParaRPr/>
          </a:p>
        </p:txBody>
      </p:sp>
      <p:sp>
        <p:nvSpPr>
          <p:cNvPr id="287" name="Google Shape;287;p19"/>
          <p:cNvSpPr txBox="1"/>
          <p:nvPr/>
        </p:nvSpPr>
        <p:spPr>
          <a:xfrm>
            <a:off x="503238" y="1642250"/>
            <a:ext cx="4140200" cy="196977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600">
                <a:solidFill>
                  <a:srgbClr val="262626"/>
                </a:solidFill>
                <a:latin typeface="Calibri"/>
                <a:ea typeface="Calibri"/>
                <a:cs typeface="Calibri"/>
                <a:sym typeface="Calibri"/>
              </a:rPr>
              <a:t>El producto se venderá además en supermercados y tiendas naturistas a un precio que si bien es elevado para el NSE B, no lo es tanto para el  NSE  A y es un precio acorde a la calidad y atributos del producto. Debido a que cada vez hay mayor exposición a  los rayos solares y a la mala alimentación, han aumentando en nuestro país los problemas en la piel.</a:t>
            </a:r>
            <a:endParaRPr/>
          </a:p>
        </p:txBody>
      </p:sp>
      <p:sp>
        <p:nvSpPr>
          <p:cNvPr id="288" name="Google Shape;288;p19"/>
          <p:cNvSpPr/>
          <p:nvPr/>
        </p:nvSpPr>
        <p:spPr>
          <a:xfrm>
            <a:off x="1062050" y="916222"/>
            <a:ext cx="2138431"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rgbClr val="E88F23"/>
                </a:solidFill>
                <a:latin typeface="Calibri"/>
                <a:ea typeface="Calibri"/>
                <a:cs typeface="Calibri"/>
                <a:sym typeface="Calibri"/>
              </a:rPr>
              <a:t>MARCA: </a:t>
            </a:r>
            <a:br>
              <a:rPr b="1" lang="en-US" sz="1600">
                <a:solidFill>
                  <a:srgbClr val="E88F23"/>
                </a:solidFill>
                <a:latin typeface="Calibri"/>
                <a:ea typeface="Calibri"/>
                <a:cs typeface="Calibri"/>
                <a:sym typeface="Calibri"/>
              </a:rPr>
            </a:br>
            <a:r>
              <a:rPr b="1" lang="en-US" sz="1600">
                <a:solidFill>
                  <a:srgbClr val="E88F23"/>
                </a:solidFill>
                <a:latin typeface="Calibri"/>
                <a:ea typeface="Calibri"/>
                <a:cs typeface="Calibri"/>
                <a:sym typeface="Calibri"/>
              </a:rPr>
              <a:t>HEALING TREE</a:t>
            </a:r>
            <a:endParaRPr/>
          </a:p>
        </p:txBody>
      </p:sp>
      <p:pic>
        <p:nvPicPr>
          <p:cNvPr id="289" name="Google Shape;289;p19"/>
          <p:cNvPicPr preferRelativeResize="0"/>
          <p:nvPr/>
        </p:nvPicPr>
        <p:blipFill rotWithShape="1">
          <a:blip r:embed="rId4">
            <a:alphaModFix/>
          </a:blip>
          <a:srcRect b="0" l="18832" r="26099" t="0"/>
          <a:stretch/>
        </p:blipFill>
        <p:spPr>
          <a:xfrm>
            <a:off x="4947781" y="0"/>
            <a:ext cx="4196219" cy="5715000"/>
          </a:xfrm>
          <a:prstGeom prst="rect">
            <a:avLst/>
          </a:prstGeom>
          <a:noFill/>
          <a:ln>
            <a:noFill/>
          </a:ln>
        </p:spPr>
      </p:pic>
      <p:sp>
        <p:nvSpPr>
          <p:cNvPr id="290" name="Google Shape;290;p19"/>
          <p:cNvSpPr/>
          <p:nvPr/>
        </p:nvSpPr>
        <p:spPr>
          <a:xfrm>
            <a:off x="511153" y="935678"/>
            <a:ext cx="493931" cy="435007"/>
          </a:xfrm>
          <a:prstGeom prst="rect">
            <a:avLst/>
          </a:prstGeom>
          <a:solidFill>
            <a:srgbClr val="E88F23"/>
          </a:solidFill>
          <a:ln>
            <a:noFill/>
          </a:ln>
        </p:spPr>
        <p:txBody>
          <a:bodyPr anchorCtr="0" anchor="ctr" bIns="45700" lIns="91425" spcFirstLastPara="1" rIns="91425" wrap="square" tIns="45700">
            <a:noAutofit/>
          </a:bodyPr>
          <a:lstStyle/>
          <a:p>
            <a:pPr indent="9525" lvl="0" marL="0" marR="0" rtl="0" algn="ctr">
              <a:spcBef>
                <a:spcPts val="0"/>
              </a:spcBef>
              <a:spcAft>
                <a:spcPts val="0"/>
              </a:spcAft>
              <a:buNone/>
            </a:pPr>
            <a:r>
              <a:rPr b="1" lang="en-US" sz="1600">
                <a:solidFill>
                  <a:schemeClr val="lt1"/>
                </a:solidFill>
                <a:latin typeface="Calibri"/>
                <a:ea typeface="Calibri"/>
                <a:cs typeface="Calibri"/>
                <a:sym typeface="Calibri"/>
              </a:rPr>
              <a:t>1</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 name="Shape 38"/>
        <p:cNvGrpSpPr/>
        <p:nvPr/>
      </p:nvGrpSpPr>
      <p:grpSpPr>
        <a:xfrm>
          <a:off x="0" y="0"/>
          <a:ext cx="0" cy="0"/>
          <a:chOff x="0" y="0"/>
          <a:chExt cx="0" cy="0"/>
        </a:xfrm>
      </p:grpSpPr>
      <p:sp>
        <p:nvSpPr>
          <p:cNvPr id="39" name="Google Shape;39;p2"/>
          <p:cNvSpPr txBox="1"/>
          <p:nvPr/>
        </p:nvSpPr>
        <p:spPr>
          <a:xfrm>
            <a:off x="1199579" y="1393746"/>
            <a:ext cx="7453314" cy="1938992"/>
          </a:xfrm>
          <a:prstGeom prst="rect">
            <a:avLst/>
          </a:prstGeom>
          <a:noFill/>
          <a:ln>
            <a:noFill/>
          </a:ln>
        </p:spPr>
        <p:txBody>
          <a:bodyPr anchorCtr="0" anchor="t" bIns="0" lIns="0" spcFirstLastPara="1" rIns="0" wrap="square" tIns="0">
            <a:spAutoFit/>
          </a:bodyPr>
          <a:lstStyle/>
          <a:p>
            <a:pPr indent="-223838" lvl="0" marL="223838" marR="0" rtl="0" algn="l">
              <a:spcBef>
                <a:spcPts val="0"/>
              </a:spcBef>
              <a:spcAft>
                <a:spcPts val="0"/>
              </a:spcAft>
              <a:buClr>
                <a:srgbClr val="12ADA1"/>
              </a:buClr>
              <a:buSzPts val="2250"/>
              <a:buFont typeface="Arial"/>
              <a:buChar char="•"/>
            </a:pPr>
            <a:r>
              <a:rPr b="1" lang="en-US" sz="1800">
                <a:solidFill>
                  <a:schemeClr val="dk1"/>
                </a:solidFill>
                <a:latin typeface="Calibri"/>
                <a:ea typeface="Calibri"/>
                <a:cs typeface="Calibri"/>
                <a:sym typeface="Calibri"/>
              </a:rPr>
              <a:t>En esta semana </a:t>
            </a:r>
            <a:r>
              <a:rPr lang="en-US" sz="1800">
                <a:solidFill>
                  <a:schemeClr val="dk1"/>
                </a:solidFill>
                <a:latin typeface="Calibri"/>
                <a:ea typeface="Calibri"/>
                <a:cs typeface="Calibri"/>
                <a:sym typeface="Calibri"/>
              </a:rPr>
              <a:t>veremos la matriz estratégica, que es una herramienta que ayuda a las empresas a diseñar estrategias.</a:t>
            </a:r>
            <a:endParaRPr/>
          </a:p>
          <a:p>
            <a:pPr indent="-80963" lvl="0" marL="223838" marR="0" rtl="0" algn="l">
              <a:spcBef>
                <a:spcPts val="0"/>
              </a:spcBef>
              <a:spcAft>
                <a:spcPts val="0"/>
              </a:spcAft>
              <a:buClr>
                <a:srgbClr val="12ADA1"/>
              </a:buClr>
              <a:buSzPts val="2250"/>
              <a:buFont typeface="Arial"/>
              <a:buNone/>
            </a:pPr>
            <a:r>
              <a:t/>
            </a:r>
            <a:endParaRPr b="1" sz="1800">
              <a:solidFill>
                <a:schemeClr val="dk1"/>
              </a:solidFill>
              <a:latin typeface="Calibri"/>
              <a:ea typeface="Calibri"/>
              <a:cs typeface="Calibri"/>
              <a:sym typeface="Calibri"/>
            </a:endParaRPr>
          </a:p>
          <a:p>
            <a:pPr indent="-223838" lvl="0" marL="223838" marR="0" rtl="0" algn="l">
              <a:spcBef>
                <a:spcPts val="0"/>
              </a:spcBef>
              <a:spcAft>
                <a:spcPts val="0"/>
              </a:spcAft>
              <a:buClr>
                <a:srgbClr val="12ADA1"/>
              </a:buClr>
              <a:buSzPts val="2250"/>
              <a:buFont typeface="Arial"/>
              <a:buChar char="•"/>
            </a:pPr>
            <a:r>
              <a:rPr b="1" lang="en-US" sz="1800">
                <a:solidFill>
                  <a:schemeClr val="dk1"/>
                </a:solidFill>
                <a:latin typeface="Calibri"/>
                <a:ea typeface="Calibri"/>
                <a:cs typeface="Calibri"/>
                <a:sym typeface="Calibri"/>
              </a:rPr>
              <a:t>Conoceremos </a:t>
            </a:r>
            <a:r>
              <a:rPr lang="en-US" sz="1800">
                <a:solidFill>
                  <a:schemeClr val="dk1"/>
                </a:solidFill>
                <a:latin typeface="Calibri"/>
                <a:ea typeface="Calibri"/>
                <a:cs typeface="Calibri"/>
                <a:sym typeface="Calibri"/>
              </a:rPr>
              <a:t>las opciones estratégicas que brinda la matriz.</a:t>
            </a:r>
            <a:endParaRPr/>
          </a:p>
          <a:p>
            <a:pPr indent="-80963" lvl="0" marL="223838" marR="0" rtl="0" algn="l">
              <a:spcBef>
                <a:spcPts val="0"/>
              </a:spcBef>
              <a:spcAft>
                <a:spcPts val="0"/>
              </a:spcAft>
              <a:buClr>
                <a:srgbClr val="12ADA1"/>
              </a:buClr>
              <a:buSzPts val="2250"/>
              <a:buFont typeface="Arial"/>
              <a:buNone/>
            </a:pPr>
            <a:r>
              <a:t/>
            </a:r>
            <a:endParaRPr b="1" sz="1800">
              <a:solidFill>
                <a:schemeClr val="dk1"/>
              </a:solidFill>
              <a:latin typeface="Calibri"/>
              <a:ea typeface="Calibri"/>
              <a:cs typeface="Calibri"/>
              <a:sym typeface="Calibri"/>
            </a:endParaRPr>
          </a:p>
          <a:p>
            <a:pPr indent="-223838" lvl="0" marL="223838" marR="0" rtl="0" algn="l">
              <a:spcBef>
                <a:spcPts val="0"/>
              </a:spcBef>
              <a:spcAft>
                <a:spcPts val="0"/>
              </a:spcAft>
              <a:buClr>
                <a:srgbClr val="12ADA1"/>
              </a:buClr>
              <a:buSzPts val="2250"/>
              <a:buFont typeface="Arial"/>
              <a:buChar char="•"/>
            </a:pPr>
            <a:r>
              <a:rPr b="1" lang="en-US" sz="1800">
                <a:solidFill>
                  <a:schemeClr val="dk1"/>
                </a:solidFill>
                <a:latin typeface="Calibri"/>
                <a:ea typeface="Calibri"/>
                <a:cs typeface="Calibri"/>
                <a:sym typeface="Calibri"/>
              </a:rPr>
              <a:t>Desarrollaremos </a:t>
            </a:r>
            <a:r>
              <a:rPr lang="en-US" sz="1800">
                <a:solidFill>
                  <a:schemeClr val="dk1"/>
                </a:solidFill>
                <a:latin typeface="Calibri"/>
                <a:ea typeface="Calibri"/>
                <a:cs typeface="Calibri"/>
                <a:sym typeface="Calibri"/>
              </a:rPr>
              <a:t>un caso en el que se aplicarán los conceptos vistos sobre la matriz estratégica.</a:t>
            </a:r>
            <a:endParaRPr/>
          </a:p>
        </p:txBody>
      </p:sp>
      <p:sp>
        <p:nvSpPr>
          <p:cNvPr id="40" name="Google Shape;40;p2"/>
          <p:cNvSpPr/>
          <p:nvPr/>
        </p:nvSpPr>
        <p:spPr>
          <a:xfrm>
            <a:off x="1186789" y="711873"/>
            <a:ext cx="932115" cy="20185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b="1" lang="en-US" sz="1600">
                <a:solidFill>
                  <a:srgbClr val="7F7F7F"/>
                </a:solidFill>
                <a:latin typeface="Calibri"/>
                <a:ea typeface="Calibri"/>
                <a:cs typeface="Calibri"/>
                <a:sym typeface="Calibri"/>
              </a:rPr>
              <a:t>OBJETIVOS</a:t>
            </a:r>
            <a:endParaRPr b="1" sz="1600">
              <a:solidFill>
                <a:srgbClr val="7F7F7F"/>
              </a:solidFill>
              <a:latin typeface="Calibri"/>
              <a:ea typeface="Calibri"/>
              <a:cs typeface="Calibri"/>
              <a:sym typeface="Calibri"/>
            </a:endParaRPr>
          </a:p>
        </p:txBody>
      </p:sp>
      <p:cxnSp>
        <p:nvCxnSpPr>
          <p:cNvPr id="41" name="Google Shape;41;p2"/>
          <p:cNvCxnSpPr/>
          <p:nvPr/>
        </p:nvCxnSpPr>
        <p:spPr>
          <a:xfrm rot="10800000">
            <a:off x="2283266" y="804862"/>
            <a:ext cx="6261245" cy="0"/>
          </a:xfrm>
          <a:prstGeom prst="straightConnector1">
            <a:avLst/>
          </a:prstGeom>
          <a:noFill/>
          <a:ln cap="flat" cmpd="sng" w="12700">
            <a:solidFill>
              <a:srgbClr val="7F7F7F"/>
            </a:solidFill>
            <a:prstDash val="solid"/>
            <a:round/>
            <a:headEnd len="sm" w="sm" type="none"/>
            <a:tailEnd len="sm" w="sm" type="none"/>
          </a:ln>
        </p:spPr>
      </p:cxnSp>
      <p:pic>
        <p:nvPicPr>
          <p:cNvPr id="42" name="Google Shape;42;p2"/>
          <p:cNvPicPr preferRelativeResize="0"/>
          <p:nvPr/>
        </p:nvPicPr>
        <p:blipFill rotWithShape="1">
          <a:blip r:embed="rId3">
            <a:alphaModFix/>
          </a:blip>
          <a:srcRect b="0" l="0" r="0" t="0"/>
          <a:stretch/>
        </p:blipFill>
        <p:spPr>
          <a:xfrm>
            <a:off x="500316" y="517525"/>
            <a:ext cx="590547" cy="59054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pic>
        <p:nvPicPr>
          <p:cNvPr id="296" name="Google Shape;296;p20"/>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297" name="Google Shape;297;p20"/>
          <p:cNvSpPr/>
          <p:nvPr/>
        </p:nvSpPr>
        <p:spPr>
          <a:xfrm>
            <a:off x="511153" y="334988"/>
            <a:ext cx="644036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EJEMPLOS DE APLICACIÓN</a:t>
            </a:r>
            <a:endParaRPr/>
          </a:p>
        </p:txBody>
      </p:sp>
      <p:pic>
        <p:nvPicPr>
          <p:cNvPr id="298" name="Google Shape;298;p20"/>
          <p:cNvPicPr preferRelativeResize="0"/>
          <p:nvPr/>
        </p:nvPicPr>
        <p:blipFill rotWithShape="1">
          <a:blip r:embed="rId4">
            <a:alphaModFix/>
          </a:blip>
          <a:srcRect b="0" l="50845" r="0" t="0"/>
          <a:stretch/>
        </p:blipFill>
        <p:spPr>
          <a:xfrm>
            <a:off x="4932362" y="0"/>
            <a:ext cx="4211637" cy="5715000"/>
          </a:xfrm>
          <a:prstGeom prst="rect">
            <a:avLst/>
          </a:prstGeom>
          <a:noFill/>
          <a:ln>
            <a:noFill/>
          </a:ln>
        </p:spPr>
      </p:pic>
      <p:sp>
        <p:nvSpPr>
          <p:cNvPr id="299" name="Google Shape;299;p20"/>
          <p:cNvSpPr txBox="1"/>
          <p:nvPr/>
        </p:nvSpPr>
        <p:spPr>
          <a:xfrm>
            <a:off x="503238" y="1645895"/>
            <a:ext cx="4105275" cy="29546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600">
                <a:solidFill>
                  <a:srgbClr val="262626"/>
                </a:solidFill>
                <a:latin typeface="Calibri"/>
                <a:ea typeface="Calibri"/>
                <a:cs typeface="Calibri"/>
                <a:sym typeface="Calibri"/>
              </a:rPr>
              <a:t>El crecimiento económico del país ha generado que haya mayor ingreso en los NSE más altos, lo cual ha motivado que se gaste más en productos naturales para el cuidado de la salud en los últimos años. Aunque existe actualmente una desaceleración económica, el escenario parece favorable, se podría esperar que empresas que tienen años en el mundo de la cosmética importen jambones similares de Asia. Además, </a:t>
            </a:r>
            <a:br>
              <a:rPr lang="en-US" sz="1600">
                <a:solidFill>
                  <a:srgbClr val="262626"/>
                </a:solidFill>
                <a:latin typeface="Calibri"/>
                <a:ea typeface="Calibri"/>
                <a:cs typeface="Calibri"/>
                <a:sym typeface="Calibri"/>
              </a:rPr>
            </a:br>
            <a:r>
              <a:rPr lang="en-US" sz="1600">
                <a:solidFill>
                  <a:srgbClr val="262626"/>
                </a:solidFill>
                <a:latin typeface="Calibri"/>
                <a:ea typeface="Calibri"/>
                <a:cs typeface="Calibri"/>
                <a:sym typeface="Calibri"/>
              </a:rPr>
              <a:t>con la subida del tipo de cambio y la inflación </a:t>
            </a:r>
            <a:br>
              <a:rPr lang="en-US" sz="1600">
                <a:solidFill>
                  <a:srgbClr val="262626"/>
                </a:solidFill>
                <a:latin typeface="Calibri"/>
                <a:ea typeface="Calibri"/>
                <a:cs typeface="Calibri"/>
                <a:sym typeface="Calibri"/>
              </a:rPr>
            </a:br>
            <a:r>
              <a:rPr lang="en-US" sz="1600">
                <a:solidFill>
                  <a:srgbClr val="262626"/>
                </a:solidFill>
                <a:latin typeface="Calibri"/>
                <a:ea typeface="Calibri"/>
                <a:cs typeface="Calibri"/>
                <a:sym typeface="Calibri"/>
              </a:rPr>
              <a:t>las ganancias pueden no ser las esperadas para </a:t>
            </a:r>
            <a:br>
              <a:rPr lang="en-US" sz="1600">
                <a:solidFill>
                  <a:srgbClr val="262626"/>
                </a:solidFill>
                <a:latin typeface="Calibri"/>
                <a:ea typeface="Calibri"/>
                <a:cs typeface="Calibri"/>
                <a:sym typeface="Calibri"/>
              </a:rPr>
            </a:br>
            <a:r>
              <a:rPr lang="en-US" sz="1600">
                <a:solidFill>
                  <a:srgbClr val="262626"/>
                </a:solidFill>
                <a:latin typeface="Calibri"/>
                <a:ea typeface="Calibri"/>
                <a:cs typeface="Calibri"/>
                <a:sym typeface="Calibri"/>
              </a:rPr>
              <a:t>la empresa.</a:t>
            </a:r>
            <a:endParaRPr/>
          </a:p>
        </p:txBody>
      </p:sp>
      <p:sp>
        <p:nvSpPr>
          <p:cNvPr id="300" name="Google Shape;300;p20"/>
          <p:cNvSpPr/>
          <p:nvPr/>
        </p:nvSpPr>
        <p:spPr>
          <a:xfrm>
            <a:off x="511153" y="935678"/>
            <a:ext cx="493931" cy="435007"/>
          </a:xfrm>
          <a:prstGeom prst="rect">
            <a:avLst/>
          </a:prstGeom>
          <a:solidFill>
            <a:srgbClr val="E88F23"/>
          </a:solidFill>
          <a:ln>
            <a:noFill/>
          </a:ln>
        </p:spPr>
        <p:txBody>
          <a:bodyPr anchorCtr="0" anchor="ctr" bIns="45700" lIns="91425" spcFirstLastPara="1" rIns="91425" wrap="square" tIns="45700">
            <a:noAutofit/>
          </a:bodyPr>
          <a:lstStyle/>
          <a:p>
            <a:pPr indent="9525" lvl="0" marL="0" marR="0" rtl="0" algn="ctr">
              <a:spcBef>
                <a:spcPts val="0"/>
              </a:spcBef>
              <a:spcAft>
                <a:spcPts val="0"/>
              </a:spcAft>
              <a:buNone/>
            </a:pPr>
            <a:r>
              <a:rPr b="1" lang="en-US" sz="1600">
                <a:solidFill>
                  <a:schemeClr val="lt1"/>
                </a:solidFill>
                <a:latin typeface="Calibri"/>
                <a:ea typeface="Calibri"/>
                <a:cs typeface="Calibri"/>
                <a:sym typeface="Calibri"/>
              </a:rPr>
              <a:t>1</a:t>
            </a:r>
            <a:endParaRPr/>
          </a:p>
        </p:txBody>
      </p:sp>
      <p:sp>
        <p:nvSpPr>
          <p:cNvPr id="301" name="Google Shape;301;p20"/>
          <p:cNvSpPr/>
          <p:nvPr/>
        </p:nvSpPr>
        <p:spPr>
          <a:xfrm>
            <a:off x="1062050" y="916222"/>
            <a:ext cx="2233905"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rgbClr val="E88F23"/>
                </a:solidFill>
                <a:latin typeface="Calibri"/>
                <a:ea typeface="Calibri"/>
                <a:cs typeface="Calibri"/>
                <a:sym typeface="Calibri"/>
              </a:rPr>
              <a:t>MARCA: </a:t>
            </a:r>
            <a:br>
              <a:rPr b="1" lang="en-US" sz="1600">
                <a:solidFill>
                  <a:srgbClr val="E88F23"/>
                </a:solidFill>
                <a:latin typeface="Calibri"/>
                <a:ea typeface="Calibri"/>
                <a:cs typeface="Calibri"/>
                <a:sym typeface="Calibri"/>
              </a:rPr>
            </a:br>
            <a:r>
              <a:rPr b="1" lang="en-US" sz="1600">
                <a:solidFill>
                  <a:srgbClr val="E88F23"/>
                </a:solidFill>
                <a:latin typeface="Calibri"/>
                <a:ea typeface="Calibri"/>
                <a:cs typeface="Calibri"/>
                <a:sym typeface="Calibri"/>
              </a:rPr>
              <a:t>HEALING TREE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pic>
        <p:nvPicPr>
          <p:cNvPr id="307" name="Google Shape;307;p21"/>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308" name="Google Shape;308;p21"/>
          <p:cNvSpPr/>
          <p:nvPr/>
        </p:nvSpPr>
        <p:spPr>
          <a:xfrm>
            <a:off x="511153" y="334988"/>
            <a:ext cx="644036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EJEMPLOS DE APLICACIÓN</a:t>
            </a:r>
            <a:endParaRPr/>
          </a:p>
        </p:txBody>
      </p:sp>
      <p:sp>
        <p:nvSpPr>
          <p:cNvPr id="309" name="Google Shape;309;p21"/>
          <p:cNvSpPr txBox="1"/>
          <p:nvPr/>
        </p:nvSpPr>
        <p:spPr>
          <a:xfrm>
            <a:off x="516489" y="928601"/>
            <a:ext cx="8159199" cy="274866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1600"/>
              <a:buFont typeface="Arial"/>
              <a:buNone/>
            </a:pPr>
            <a:r>
              <a:rPr b="1" lang="en-US" sz="1600">
                <a:solidFill>
                  <a:schemeClr val="dk1"/>
                </a:solidFill>
                <a:latin typeface="Calibri"/>
                <a:ea typeface="Calibri"/>
                <a:cs typeface="Calibri"/>
                <a:sym typeface="Calibri"/>
              </a:rPr>
              <a:t>APLICACIÓN DE LA MATRIZ EN LA MARCA: BIERFEST</a:t>
            </a:r>
            <a:endParaRPr/>
          </a:p>
          <a:p>
            <a:pPr indent="-178308" lvl="0" marL="178308" marR="0" rtl="0" algn="l">
              <a:lnSpc>
                <a:spcPct val="100000"/>
              </a:lnSpc>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La posición competitiva de la marca es: Media </a:t>
            </a:r>
            <a:br>
              <a:rPr b="1" lang="en-US" sz="1600">
                <a:solidFill>
                  <a:schemeClr val="dk1"/>
                </a:solidFill>
                <a:latin typeface="Calibri"/>
                <a:ea typeface="Calibri"/>
                <a:cs typeface="Calibri"/>
                <a:sym typeface="Calibri"/>
              </a:rPr>
            </a:br>
            <a:r>
              <a:rPr b="1" lang="en-US" sz="1600">
                <a:solidFill>
                  <a:schemeClr val="dk1"/>
                </a:solidFill>
                <a:latin typeface="Calibri"/>
                <a:ea typeface="Calibri"/>
                <a:cs typeface="Calibri"/>
                <a:sym typeface="Calibri"/>
              </a:rPr>
              <a:t>Fundamentación: </a:t>
            </a:r>
            <a:r>
              <a:rPr lang="en-US" sz="1600">
                <a:solidFill>
                  <a:schemeClr val="dk1"/>
                </a:solidFill>
                <a:latin typeface="Calibri"/>
                <a:ea typeface="Calibri"/>
                <a:cs typeface="Calibri"/>
                <a:sym typeface="Calibri"/>
              </a:rPr>
              <a:t>Esto debido a que si bien la marca ofrece un producto de calidad, que es único en el mercado, no es una marca conocida. Además, la empresa es pequeña y cuenta con poco capital.   </a:t>
            </a:r>
            <a:endParaRPr/>
          </a:p>
          <a:p>
            <a:pPr indent="-76708" lvl="0" marL="178308" marR="0" rtl="0" algn="l">
              <a:lnSpc>
                <a:spcPct val="100000"/>
              </a:lnSpc>
              <a:spcBef>
                <a:spcPts val="0"/>
              </a:spcBef>
              <a:spcAft>
                <a:spcPts val="0"/>
              </a:spcAft>
              <a:buClr>
                <a:schemeClr val="dk1"/>
              </a:buClr>
              <a:buSzPts val="1600"/>
              <a:buFont typeface="Arial"/>
              <a:buNone/>
            </a:pPr>
            <a:r>
              <a:t/>
            </a:r>
            <a:endParaRPr b="1" sz="1600">
              <a:solidFill>
                <a:schemeClr val="dk1"/>
              </a:solidFill>
              <a:latin typeface="Calibri"/>
              <a:ea typeface="Calibri"/>
              <a:cs typeface="Calibri"/>
              <a:sym typeface="Calibri"/>
            </a:endParaRPr>
          </a:p>
          <a:p>
            <a:pPr indent="-178308" lvl="0" marL="178308" marR="0" rtl="0" algn="l">
              <a:lnSpc>
                <a:spcPct val="100000"/>
              </a:lnSpc>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El atractivo del sector es: Alto </a:t>
            </a:r>
            <a:br>
              <a:rPr b="1" lang="en-US" sz="1600">
                <a:solidFill>
                  <a:schemeClr val="dk1"/>
                </a:solidFill>
                <a:latin typeface="Calibri"/>
                <a:ea typeface="Calibri"/>
                <a:cs typeface="Calibri"/>
                <a:sym typeface="Calibri"/>
              </a:rPr>
            </a:br>
            <a:r>
              <a:rPr b="1" lang="en-US" sz="1600">
                <a:solidFill>
                  <a:schemeClr val="dk1"/>
                </a:solidFill>
                <a:latin typeface="Calibri"/>
                <a:ea typeface="Calibri"/>
                <a:cs typeface="Calibri"/>
                <a:sym typeface="Calibri"/>
              </a:rPr>
              <a:t>Fundamentación: </a:t>
            </a:r>
            <a:r>
              <a:rPr lang="en-US" sz="1600">
                <a:solidFill>
                  <a:schemeClr val="dk1"/>
                </a:solidFill>
                <a:latin typeface="Calibri"/>
                <a:ea typeface="Calibri"/>
                <a:cs typeface="Calibri"/>
                <a:sym typeface="Calibri"/>
              </a:rPr>
              <a:t>Porque la economía peruana sigue creciendo, cada vez hay más demanda por productos naturales y el aumento de enfermedades de la piel es cada vez mayor. Además, al ser el primer jabón de su categoría en el mercado no hay competencia directa.</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graphicFrame>
        <p:nvGraphicFramePr>
          <p:cNvPr id="315" name="Google Shape;315;p22"/>
          <p:cNvGraphicFramePr/>
          <p:nvPr/>
        </p:nvGraphicFramePr>
        <p:xfrm>
          <a:off x="2234152" y="2093542"/>
          <a:ext cx="3000000" cy="3000000"/>
        </p:xfrm>
        <a:graphic>
          <a:graphicData uri="http://schemas.openxmlformats.org/drawingml/2006/table">
            <a:tbl>
              <a:tblPr bandRow="1">
                <a:noFill/>
                <a:tableStyleId>{379A1255-D129-476F-A598-700ED0573EE5}</a:tableStyleId>
              </a:tblPr>
              <a:tblGrid>
                <a:gridCol w="2048750"/>
                <a:gridCol w="2048750"/>
                <a:gridCol w="2048750"/>
              </a:tblGrid>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r>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bl>
          </a:graphicData>
        </a:graphic>
      </p:graphicFrame>
      <p:sp>
        <p:nvSpPr>
          <p:cNvPr id="316" name="Google Shape;316;p22"/>
          <p:cNvSpPr txBox="1"/>
          <p:nvPr/>
        </p:nvSpPr>
        <p:spPr>
          <a:xfrm>
            <a:off x="516489" y="928601"/>
            <a:ext cx="8159199" cy="3862978"/>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1600"/>
              <a:buFont typeface="Arial"/>
              <a:buNone/>
            </a:pPr>
            <a:r>
              <a:t/>
            </a:r>
            <a:endParaRPr b="1" sz="1600">
              <a:solidFill>
                <a:schemeClr val="dk1"/>
              </a:solidFill>
              <a:latin typeface="Calibri"/>
              <a:ea typeface="Calibri"/>
              <a:cs typeface="Calibri"/>
              <a:sym typeface="Calibri"/>
            </a:endParaRPr>
          </a:p>
        </p:txBody>
      </p:sp>
      <p:sp>
        <p:nvSpPr>
          <p:cNvPr id="317" name="Google Shape;317;p22"/>
          <p:cNvSpPr txBox="1"/>
          <p:nvPr/>
        </p:nvSpPr>
        <p:spPr>
          <a:xfrm>
            <a:off x="4454427" y="1549785"/>
            <a:ext cx="164916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ATRACTIVO DE SECTOR</a:t>
            </a:r>
            <a:endParaRPr/>
          </a:p>
        </p:txBody>
      </p:sp>
      <p:sp>
        <p:nvSpPr>
          <p:cNvPr id="318" name="Google Shape;318;p22"/>
          <p:cNvSpPr txBox="1"/>
          <p:nvPr/>
        </p:nvSpPr>
        <p:spPr>
          <a:xfrm>
            <a:off x="2986346" y="1798063"/>
            <a:ext cx="495649"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Alto</a:t>
            </a:r>
            <a:endParaRPr/>
          </a:p>
        </p:txBody>
      </p:sp>
      <p:sp>
        <p:nvSpPr>
          <p:cNvPr id="319" name="Google Shape;319;p22"/>
          <p:cNvSpPr txBox="1"/>
          <p:nvPr/>
        </p:nvSpPr>
        <p:spPr>
          <a:xfrm>
            <a:off x="4949434" y="1798063"/>
            <a:ext cx="6687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Medio</a:t>
            </a:r>
            <a:endParaRPr/>
          </a:p>
        </p:txBody>
      </p:sp>
      <p:sp>
        <p:nvSpPr>
          <p:cNvPr id="320" name="Google Shape;320;p22"/>
          <p:cNvSpPr txBox="1"/>
          <p:nvPr/>
        </p:nvSpPr>
        <p:spPr>
          <a:xfrm>
            <a:off x="7027517" y="1798063"/>
            <a:ext cx="51648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Bajo</a:t>
            </a:r>
            <a:endParaRPr/>
          </a:p>
        </p:txBody>
      </p:sp>
      <p:sp>
        <p:nvSpPr>
          <p:cNvPr id="321" name="Google Shape;321;p22"/>
          <p:cNvSpPr txBox="1"/>
          <p:nvPr/>
        </p:nvSpPr>
        <p:spPr>
          <a:xfrm>
            <a:off x="1749500" y="2408465"/>
            <a:ext cx="487634"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Alta</a:t>
            </a:r>
            <a:endParaRPr/>
          </a:p>
        </p:txBody>
      </p:sp>
      <p:sp>
        <p:nvSpPr>
          <p:cNvPr id="322" name="Google Shape;322;p22"/>
          <p:cNvSpPr txBox="1"/>
          <p:nvPr/>
        </p:nvSpPr>
        <p:spPr>
          <a:xfrm>
            <a:off x="1596902" y="3381692"/>
            <a:ext cx="66075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Media</a:t>
            </a:r>
            <a:endParaRPr/>
          </a:p>
        </p:txBody>
      </p:sp>
      <p:sp>
        <p:nvSpPr>
          <p:cNvPr id="323" name="Google Shape;323;p22"/>
          <p:cNvSpPr txBox="1"/>
          <p:nvPr/>
        </p:nvSpPr>
        <p:spPr>
          <a:xfrm>
            <a:off x="1729463" y="4321126"/>
            <a:ext cx="5084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Baja</a:t>
            </a:r>
            <a:endParaRPr/>
          </a:p>
        </p:txBody>
      </p:sp>
      <p:sp>
        <p:nvSpPr>
          <p:cNvPr id="324" name="Google Shape;324;p22"/>
          <p:cNvSpPr txBox="1"/>
          <p:nvPr/>
        </p:nvSpPr>
        <p:spPr>
          <a:xfrm>
            <a:off x="2325493" y="3120082"/>
            <a:ext cx="1806135"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lt1"/>
                </a:solidFill>
                <a:latin typeface="Calibri"/>
                <a:ea typeface="Calibri"/>
                <a:cs typeface="Calibri"/>
                <a:sym typeface="Calibri"/>
              </a:rPr>
              <a:t>INVERTIR PARA CRECER</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Reducir debilidades</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Crecer en algunas áreas</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Aumentar ventas</a:t>
            </a:r>
            <a:endParaRPr/>
          </a:p>
        </p:txBody>
      </p:sp>
      <p:sp>
        <p:nvSpPr>
          <p:cNvPr id="325" name="Google Shape;325;p22"/>
          <p:cNvSpPr/>
          <p:nvPr/>
        </p:nvSpPr>
        <p:spPr>
          <a:xfrm>
            <a:off x="503237" y="3347044"/>
            <a:ext cx="530961" cy="377072"/>
          </a:xfrm>
          <a:prstGeom prst="rightArrow">
            <a:avLst>
              <a:gd fmla="val 50000" name="adj1"/>
              <a:gd fmla="val 50000" name="adj2"/>
            </a:avLst>
          </a:prstGeom>
          <a:solidFill>
            <a:srgbClr val="D71B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26" name="Google Shape;326;p22"/>
          <p:cNvSpPr/>
          <p:nvPr/>
        </p:nvSpPr>
        <p:spPr>
          <a:xfrm>
            <a:off x="1527142" y="2733774"/>
            <a:ext cx="3026005" cy="1555423"/>
          </a:xfrm>
          <a:prstGeom prst="ellipse">
            <a:avLst/>
          </a:prstGeom>
          <a:noFill/>
          <a:ln cap="flat" cmpd="sng" w="38100">
            <a:solidFill>
              <a:srgbClr val="D71B8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7" name="Google Shape;327;p22"/>
          <p:cNvSpPr txBox="1"/>
          <p:nvPr/>
        </p:nvSpPr>
        <p:spPr>
          <a:xfrm rot="-5400000">
            <a:off x="668022" y="3304747"/>
            <a:ext cx="119547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200">
                <a:solidFill>
                  <a:schemeClr val="dk1"/>
                </a:solidFill>
                <a:latin typeface="Calibri"/>
                <a:ea typeface="Calibri"/>
                <a:cs typeface="Calibri"/>
                <a:sym typeface="Calibri"/>
              </a:rPr>
              <a:t>POSICIÓN COMPETITIVA</a:t>
            </a:r>
            <a:endParaRPr/>
          </a:p>
        </p:txBody>
      </p:sp>
      <p:sp>
        <p:nvSpPr>
          <p:cNvPr id="328" name="Google Shape;328;p22"/>
          <p:cNvSpPr txBox="1"/>
          <p:nvPr/>
        </p:nvSpPr>
        <p:spPr>
          <a:xfrm>
            <a:off x="1527142" y="591864"/>
            <a:ext cx="6259113" cy="2769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1800">
                <a:solidFill>
                  <a:schemeClr val="dk1"/>
                </a:solidFill>
                <a:latin typeface="Calibri"/>
                <a:ea typeface="Calibri"/>
                <a:cs typeface="Calibri"/>
                <a:sym typeface="Calibri"/>
              </a:rPr>
              <a:t>APLICACIÓN DE LA MATRIZ EN LA MARCA: HEALING TREE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pic>
        <p:nvPicPr>
          <p:cNvPr id="334" name="Google Shape;334;p23"/>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335" name="Google Shape;335;p23"/>
          <p:cNvSpPr/>
          <p:nvPr/>
        </p:nvSpPr>
        <p:spPr>
          <a:xfrm>
            <a:off x="511153" y="334988"/>
            <a:ext cx="644036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EJEMPLOS DE APLICACIÓN</a:t>
            </a:r>
            <a:endParaRPr/>
          </a:p>
        </p:txBody>
      </p:sp>
      <p:sp>
        <p:nvSpPr>
          <p:cNvPr id="336" name="Google Shape;336;p23"/>
          <p:cNvSpPr txBox="1"/>
          <p:nvPr/>
        </p:nvSpPr>
        <p:spPr>
          <a:xfrm>
            <a:off x="516490" y="928600"/>
            <a:ext cx="8159198" cy="57573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1600"/>
              <a:buFont typeface="Arial"/>
              <a:buNone/>
            </a:pPr>
            <a:r>
              <a:rPr lang="en-US" sz="1600">
                <a:solidFill>
                  <a:schemeClr val="dk1"/>
                </a:solidFill>
                <a:latin typeface="Calibri"/>
                <a:ea typeface="Calibri"/>
                <a:cs typeface="Calibri"/>
                <a:sym typeface="Calibri"/>
              </a:rPr>
              <a:t>En base a los dos puntos anteriores a la marca le corresponde la celda.</a:t>
            </a:r>
            <a:endParaRPr/>
          </a:p>
          <a:p>
            <a:pPr indent="0" lvl="0" marL="0" marR="0" rtl="0" algn="l">
              <a:lnSpc>
                <a:spcPct val="100000"/>
              </a:lnSpc>
              <a:spcBef>
                <a:spcPts val="0"/>
              </a:spcBef>
              <a:spcAft>
                <a:spcPts val="0"/>
              </a:spcAft>
              <a:buClr>
                <a:schemeClr val="dk1"/>
              </a:buClr>
              <a:buSzPts val="1600"/>
              <a:buFont typeface="Arial"/>
              <a:buNone/>
            </a:pPr>
            <a:r>
              <a:rPr lang="en-US" sz="1600">
                <a:solidFill>
                  <a:schemeClr val="dk1"/>
                </a:solidFill>
                <a:latin typeface="Calibri"/>
                <a:ea typeface="Calibri"/>
                <a:cs typeface="Calibri"/>
                <a:sym typeface="Calibri"/>
              </a:rPr>
              <a:t>Finalmente, en base a las directrices de la celda se procede a diseñar estrategias:</a:t>
            </a:r>
            <a:endParaRPr/>
          </a:p>
          <a:p>
            <a:pPr indent="0" lvl="0" marL="0" marR="0" rtl="0" algn="l">
              <a:lnSpc>
                <a:spcPct val="100000"/>
              </a:lnSpc>
              <a:spcBef>
                <a:spcPts val="0"/>
              </a:spcBef>
              <a:spcAft>
                <a:spcPts val="0"/>
              </a:spcAft>
              <a:buClr>
                <a:schemeClr val="dk1"/>
              </a:buClr>
              <a:buSzPts val="1600"/>
              <a:buFont typeface="Arial"/>
              <a:buNone/>
            </a:pPr>
            <a:r>
              <a:t/>
            </a:r>
            <a:endParaRPr b="1" sz="1600">
              <a:solidFill>
                <a:schemeClr val="dk1"/>
              </a:solidFill>
              <a:latin typeface="Calibri"/>
              <a:ea typeface="Calibri"/>
              <a:cs typeface="Calibri"/>
              <a:sym typeface="Calibri"/>
            </a:endParaRPr>
          </a:p>
        </p:txBody>
      </p:sp>
      <p:graphicFrame>
        <p:nvGraphicFramePr>
          <p:cNvPr id="337" name="Google Shape;337;p23"/>
          <p:cNvGraphicFramePr/>
          <p:nvPr/>
        </p:nvGraphicFramePr>
        <p:xfrm>
          <a:off x="1187450" y="2347270"/>
          <a:ext cx="3000000" cy="3000000"/>
        </p:xfrm>
        <a:graphic>
          <a:graphicData uri="http://schemas.openxmlformats.org/drawingml/2006/table">
            <a:tbl>
              <a:tblPr bandRow="1" firstRow="1">
                <a:noFill/>
                <a:tableStyleId>{379A1255-D129-476F-A598-700ED0573EE5}</a:tableStyleId>
              </a:tblPr>
              <a:tblGrid>
                <a:gridCol w="2060500"/>
                <a:gridCol w="4468075"/>
              </a:tblGrid>
              <a:tr h="370850">
                <a:tc>
                  <a:txBody>
                    <a:bodyPr/>
                    <a:lstStyle/>
                    <a:p>
                      <a:pPr indent="0" lvl="0" marL="0" marR="0" rtl="0" algn="ctr">
                        <a:spcBef>
                          <a:spcPts val="0"/>
                        </a:spcBef>
                        <a:spcAft>
                          <a:spcPts val="0"/>
                        </a:spcAft>
                        <a:buNone/>
                      </a:pPr>
                      <a:r>
                        <a:rPr lang="en-US" sz="1400"/>
                        <a:t>Directrices:</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E88F23"/>
                    </a:solidFill>
                  </a:tcPr>
                </a:tc>
                <a:tc>
                  <a:txBody>
                    <a:bodyPr/>
                    <a:lstStyle/>
                    <a:p>
                      <a:pPr indent="0" lvl="0" marL="0" marR="0" rtl="0" algn="ctr">
                        <a:spcBef>
                          <a:spcPts val="0"/>
                        </a:spcBef>
                        <a:spcAft>
                          <a:spcPts val="0"/>
                        </a:spcAft>
                        <a:buNone/>
                      </a:pPr>
                      <a:r>
                        <a:rPr lang="en-US" sz="1400"/>
                        <a:t>Estrategias:</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E88F23"/>
                    </a:solidFill>
                  </a:tcPr>
                </a:tc>
              </a:tr>
              <a:tr h="370850">
                <a:tc>
                  <a:txBody>
                    <a:bodyPr/>
                    <a:lstStyle/>
                    <a:p>
                      <a:pPr indent="0" lvl="0" marL="0" marR="0" rtl="0" algn="l">
                        <a:spcBef>
                          <a:spcPts val="0"/>
                        </a:spcBef>
                        <a:spcAft>
                          <a:spcPts val="0"/>
                        </a:spcAft>
                        <a:buNone/>
                      </a:pPr>
                      <a:r>
                        <a:rPr lang="en-US" sz="1400"/>
                        <a:t>Reducir debilidades: </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lang="en-US" sz="1400"/>
                        <a:t>Aumentar el conocimiento de la marca</a:t>
                      </a:r>
                      <a:r>
                        <a:rPr lang="en-US" sz="1400"/>
                        <a:t> a través</a:t>
                      </a:r>
                      <a:br>
                        <a:rPr lang="en-US" sz="1400"/>
                      </a:br>
                      <a:r>
                        <a:rPr lang="en-US" sz="1400"/>
                        <a:t>de publicidad.</a:t>
                      </a:r>
                      <a:endParaRPr sz="1400"/>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70850">
                <a:tc>
                  <a:txBody>
                    <a:bodyPr/>
                    <a:lstStyle/>
                    <a:p>
                      <a:pPr indent="0" lvl="0" marL="0" marR="0" rtl="0" algn="l">
                        <a:spcBef>
                          <a:spcPts val="0"/>
                        </a:spcBef>
                        <a:spcAft>
                          <a:spcPts val="0"/>
                        </a:spcAft>
                        <a:buNone/>
                      </a:pPr>
                      <a:r>
                        <a:rPr lang="en-US" sz="1400"/>
                        <a:t>Crecer en algunas áreas:</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lang="en-US" sz="1400"/>
                        <a:t>Potenciar el área de Ventas (fuerza de ventas).</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70850">
                <a:tc>
                  <a:txBody>
                    <a:bodyPr/>
                    <a:lstStyle/>
                    <a:p>
                      <a:pPr indent="0" lvl="0" marL="0" marR="0" rtl="0" algn="l">
                        <a:spcBef>
                          <a:spcPts val="0"/>
                        </a:spcBef>
                        <a:spcAft>
                          <a:spcPts val="0"/>
                        </a:spcAft>
                        <a:buNone/>
                      </a:pPr>
                      <a:r>
                        <a:rPr lang="en-US" sz="1400"/>
                        <a:t>Aumentar las ventas:</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lang="en-US" sz="1400"/>
                        <a:t>Buscar llegar a una mayor cantidad</a:t>
                      </a:r>
                      <a:r>
                        <a:rPr lang="en-US" sz="1400"/>
                        <a:t> de puntos de venta.</a:t>
                      </a:r>
                      <a:endParaRPr sz="1400"/>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pic>
        <p:nvPicPr>
          <p:cNvPr id="343" name="Google Shape;343;p24"/>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344" name="Google Shape;344;p24"/>
          <p:cNvSpPr/>
          <p:nvPr/>
        </p:nvSpPr>
        <p:spPr>
          <a:xfrm>
            <a:off x="511153" y="334988"/>
            <a:ext cx="644036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EJEMPLOS DE APLICACIÓN</a:t>
            </a:r>
            <a:endParaRPr/>
          </a:p>
        </p:txBody>
      </p:sp>
      <p:pic>
        <p:nvPicPr>
          <p:cNvPr id="345" name="Google Shape;345;p24"/>
          <p:cNvPicPr preferRelativeResize="0"/>
          <p:nvPr/>
        </p:nvPicPr>
        <p:blipFill rotWithShape="1">
          <a:blip r:embed="rId4">
            <a:alphaModFix/>
          </a:blip>
          <a:srcRect b="0" l="27646" r="29391" t="12425"/>
          <a:stretch/>
        </p:blipFill>
        <p:spPr>
          <a:xfrm>
            <a:off x="4932363" y="-1"/>
            <a:ext cx="4211637" cy="5726151"/>
          </a:xfrm>
          <a:prstGeom prst="rect">
            <a:avLst/>
          </a:prstGeom>
          <a:noFill/>
          <a:ln>
            <a:noFill/>
          </a:ln>
        </p:spPr>
      </p:pic>
      <p:sp>
        <p:nvSpPr>
          <p:cNvPr id="346" name="Google Shape;346;p24"/>
          <p:cNvSpPr txBox="1"/>
          <p:nvPr/>
        </p:nvSpPr>
        <p:spPr>
          <a:xfrm>
            <a:off x="503238" y="1643370"/>
            <a:ext cx="4140200" cy="3200876"/>
          </a:xfrm>
          <a:prstGeom prst="rect">
            <a:avLst/>
          </a:prstGeom>
          <a:noFill/>
          <a:ln>
            <a:noFill/>
          </a:ln>
        </p:spPr>
        <p:txBody>
          <a:bodyPr anchorCtr="0" anchor="t" bIns="0" lIns="0" spcFirstLastPara="1" rIns="0" wrap="square" tIns="0">
            <a:spAutoFit/>
          </a:bodyPr>
          <a:lstStyle/>
          <a:p>
            <a:pPr indent="-176213" lvl="0" marL="176213"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La empresa Backus lanzó al mercado peruano el año pasado la primera cerveza premium peruana, de marca Bierfest. Esta cerveza es producida con los ingredientes de la más alta calidad y bajo la supervisión de ingenieros alemanes. </a:t>
            </a:r>
            <a:endParaRPr/>
          </a:p>
          <a:p>
            <a:pPr indent="-74613" lvl="0" marL="176213"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76213" lvl="0" marL="176213"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Es la cerveza más cara del mercado y la de mejor sabor. La empresa gasta millones de dólares en la publicidad de la marca, lo que no solo le ha dado una excelente imagen, sino que también ha ayudado a consolidarla como la marca líder en su categoría. </a:t>
            </a:r>
            <a:endParaRPr/>
          </a:p>
        </p:txBody>
      </p:sp>
      <p:sp>
        <p:nvSpPr>
          <p:cNvPr id="347" name="Google Shape;347;p24"/>
          <p:cNvSpPr/>
          <p:nvPr/>
        </p:nvSpPr>
        <p:spPr>
          <a:xfrm>
            <a:off x="511153" y="935678"/>
            <a:ext cx="472821" cy="435007"/>
          </a:xfrm>
          <a:prstGeom prst="rect">
            <a:avLst/>
          </a:prstGeom>
          <a:solidFill>
            <a:srgbClr val="8058A6"/>
          </a:solidFill>
          <a:ln>
            <a:noFill/>
          </a:ln>
        </p:spPr>
        <p:txBody>
          <a:bodyPr anchorCtr="0" anchor="ctr" bIns="45700" lIns="91425" spcFirstLastPara="1" rIns="91425" wrap="square" tIns="45700">
            <a:noAutofit/>
          </a:bodyPr>
          <a:lstStyle/>
          <a:p>
            <a:pPr indent="9525" lvl="0" marL="0" marR="0" rtl="0" algn="ctr">
              <a:spcBef>
                <a:spcPts val="0"/>
              </a:spcBef>
              <a:spcAft>
                <a:spcPts val="0"/>
              </a:spcAft>
              <a:buNone/>
            </a:pPr>
            <a:r>
              <a:rPr b="1" lang="en-US" sz="1600">
                <a:solidFill>
                  <a:schemeClr val="lt1"/>
                </a:solidFill>
                <a:latin typeface="Calibri"/>
                <a:ea typeface="Calibri"/>
                <a:cs typeface="Calibri"/>
                <a:sym typeface="Calibri"/>
              </a:rPr>
              <a:t>2</a:t>
            </a:r>
            <a:endParaRPr/>
          </a:p>
        </p:txBody>
      </p:sp>
      <p:sp>
        <p:nvSpPr>
          <p:cNvPr id="348" name="Google Shape;348;p24"/>
          <p:cNvSpPr/>
          <p:nvPr/>
        </p:nvSpPr>
        <p:spPr>
          <a:xfrm>
            <a:off x="1062050" y="916222"/>
            <a:ext cx="2138431"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rgbClr val="8058A6"/>
                </a:solidFill>
                <a:latin typeface="Calibri"/>
                <a:ea typeface="Calibri"/>
                <a:cs typeface="Calibri"/>
                <a:sym typeface="Calibri"/>
              </a:rPr>
              <a:t>MARCA:</a:t>
            </a:r>
            <a:endParaRPr/>
          </a:p>
          <a:p>
            <a:pPr indent="0" lvl="0" marL="0" marR="0" rtl="0" algn="l">
              <a:spcBef>
                <a:spcPts val="0"/>
              </a:spcBef>
              <a:spcAft>
                <a:spcPts val="0"/>
              </a:spcAft>
              <a:buNone/>
            </a:pPr>
            <a:r>
              <a:rPr b="1" lang="en-US" sz="1600">
                <a:solidFill>
                  <a:srgbClr val="8058A6"/>
                </a:solidFill>
                <a:latin typeface="Calibri"/>
                <a:ea typeface="Calibri"/>
                <a:cs typeface="Calibri"/>
                <a:sym typeface="Calibri"/>
              </a:rPr>
              <a:t>BIERFEST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pic>
        <p:nvPicPr>
          <p:cNvPr id="354" name="Google Shape;354;p25"/>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355" name="Google Shape;355;p25"/>
          <p:cNvSpPr/>
          <p:nvPr/>
        </p:nvSpPr>
        <p:spPr>
          <a:xfrm>
            <a:off x="511153" y="334988"/>
            <a:ext cx="644036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EJEMPLOS DE APLICACIÓN</a:t>
            </a:r>
            <a:endParaRPr/>
          </a:p>
        </p:txBody>
      </p:sp>
      <p:pic>
        <p:nvPicPr>
          <p:cNvPr id="356" name="Google Shape;356;p25"/>
          <p:cNvPicPr preferRelativeResize="0"/>
          <p:nvPr/>
        </p:nvPicPr>
        <p:blipFill rotWithShape="1">
          <a:blip r:embed="rId4">
            <a:alphaModFix/>
          </a:blip>
          <a:srcRect b="7669" l="0" r="0" t="1963"/>
          <a:stretch/>
        </p:blipFill>
        <p:spPr>
          <a:xfrm>
            <a:off x="4932363" y="1"/>
            <a:ext cx="4218259" cy="5715000"/>
          </a:xfrm>
          <a:prstGeom prst="rect">
            <a:avLst/>
          </a:prstGeom>
          <a:noFill/>
          <a:ln>
            <a:noFill/>
          </a:ln>
        </p:spPr>
      </p:pic>
      <p:sp>
        <p:nvSpPr>
          <p:cNvPr id="357" name="Google Shape;357;p25"/>
          <p:cNvSpPr/>
          <p:nvPr/>
        </p:nvSpPr>
        <p:spPr>
          <a:xfrm>
            <a:off x="511153" y="935678"/>
            <a:ext cx="472821" cy="435007"/>
          </a:xfrm>
          <a:prstGeom prst="rect">
            <a:avLst/>
          </a:prstGeom>
          <a:solidFill>
            <a:srgbClr val="8058A6"/>
          </a:solidFill>
          <a:ln>
            <a:noFill/>
          </a:ln>
        </p:spPr>
        <p:txBody>
          <a:bodyPr anchorCtr="0" anchor="ctr" bIns="45700" lIns="91425" spcFirstLastPara="1" rIns="91425" wrap="square" tIns="45700">
            <a:noAutofit/>
          </a:bodyPr>
          <a:lstStyle/>
          <a:p>
            <a:pPr indent="9525" lvl="0" marL="0" marR="0" rtl="0" algn="ctr">
              <a:spcBef>
                <a:spcPts val="0"/>
              </a:spcBef>
              <a:spcAft>
                <a:spcPts val="0"/>
              </a:spcAft>
              <a:buNone/>
            </a:pPr>
            <a:r>
              <a:rPr b="1" lang="en-US" sz="1600">
                <a:solidFill>
                  <a:schemeClr val="lt1"/>
                </a:solidFill>
                <a:latin typeface="Calibri"/>
                <a:ea typeface="Calibri"/>
                <a:cs typeface="Calibri"/>
                <a:sym typeface="Calibri"/>
              </a:rPr>
              <a:t>2</a:t>
            </a:r>
            <a:endParaRPr/>
          </a:p>
        </p:txBody>
      </p:sp>
      <p:sp>
        <p:nvSpPr>
          <p:cNvPr id="358" name="Google Shape;358;p25"/>
          <p:cNvSpPr/>
          <p:nvPr/>
        </p:nvSpPr>
        <p:spPr>
          <a:xfrm>
            <a:off x="1062050" y="916222"/>
            <a:ext cx="2138431"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rgbClr val="8058A6"/>
                </a:solidFill>
                <a:latin typeface="Calibri"/>
                <a:ea typeface="Calibri"/>
                <a:cs typeface="Calibri"/>
                <a:sym typeface="Calibri"/>
              </a:rPr>
              <a:t>MARCA:</a:t>
            </a:r>
            <a:endParaRPr/>
          </a:p>
          <a:p>
            <a:pPr indent="0" lvl="0" marL="0" marR="0" rtl="0" algn="l">
              <a:spcBef>
                <a:spcPts val="0"/>
              </a:spcBef>
              <a:spcAft>
                <a:spcPts val="0"/>
              </a:spcAft>
              <a:buNone/>
            </a:pPr>
            <a:r>
              <a:rPr b="1" lang="en-US" sz="1600">
                <a:solidFill>
                  <a:srgbClr val="8058A6"/>
                </a:solidFill>
                <a:latin typeface="Calibri"/>
                <a:ea typeface="Calibri"/>
                <a:cs typeface="Calibri"/>
                <a:sym typeface="Calibri"/>
              </a:rPr>
              <a:t>BIERFEST</a:t>
            </a:r>
            <a:endParaRPr/>
          </a:p>
        </p:txBody>
      </p:sp>
      <p:sp>
        <p:nvSpPr>
          <p:cNvPr id="359" name="Google Shape;359;p25"/>
          <p:cNvSpPr txBox="1"/>
          <p:nvPr/>
        </p:nvSpPr>
        <p:spPr>
          <a:xfrm>
            <a:off x="503238" y="1644756"/>
            <a:ext cx="4105275" cy="3200876"/>
          </a:xfrm>
          <a:prstGeom prst="rect">
            <a:avLst/>
          </a:prstGeom>
          <a:noFill/>
          <a:ln>
            <a:noFill/>
          </a:ln>
        </p:spPr>
        <p:txBody>
          <a:bodyPr anchorCtr="0" anchor="t" bIns="0" lIns="0" spcFirstLastPara="1" rIns="0" wrap="square" tIns="0">
            <a:spAutoFit/>
          </a:bodyPr>
          <a:lstStyle/>
          <a:p>
            <a:pPr indent="-174625" lvl="0" marL="174625"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Este producto fue pensado porque existe una mayor demanda por cervezas de alta calidad </a:t>
            </a:r>
            <a:br>
              <a:rPr lang="en-US" sz="1600">
                <a:solidFill>
                  <a:schemeClr val="dk1"/>
                </a:solidFill>
                <a:latin typeface="Calibri"/>
                <a:ea typeface="Calibri"/>
                <a:cs typeface="Calibri"/>
                <a:sym typeface="Calibri"/>
              </a:rPr>
            </a:br>
            <a:r>
              <a:rPr lang="en-US" sz="1600">
                <a:solidFill>
                  <a:schemeClr val="dk1"/>
                </a:solidFill>
                <a:latin typeface="Calibri"/>
                <a:ea typeface="Calibri"/>
                <a:cs typeface="Calibri"/>
                <a:sym typeface="Calibri"/>
              </a:rPr>
              <a:t>en el Perú en los últimos años y porque el crecimiento económico se mantendrá aunque </a:t>
            </a:r>
            <a:br>
              <a:rPr lang="en-US" sz="1600">
                <a:solidFill>
                  <a:schemeClr val="dk1"/>
                </a:solidFill>
                <a:latin typeface="Calibri"/>
                <a:ea typeface="Calibri"/>
                <a:cs typeface="Calibri"/>
                <a:sym typeface="Calibri"/>
              </a:rPr>
            </a:br>
            <a:r>
              <a:rPr lang="en-US" sz="1600">
                <a:solidFill>
                  <a:schemeClr val="dk1"/>
                </a:solidFill>
                <a:latin typeface="Calibri"/>
                <a:ea typeface="Calibri"/>
                <a:cs typeface="Calibri"/>
                <a:sym typeface="Calibri"/>
              </a:rPr>
              <a:t>a menor escala. También se tomó en cuenta  que ante un producto de estas características la empresa no tiene competencia a gran escala. Además, la categoría de cerveza premium es una de las que ofrece mayor rentabilidad, en especial para la Bierfest,  debido a que compite con cervezas extranjeras que tienen mayores costos de distribución por el flete desde sus países de origen.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pic>
        <p:nvPicPr>
          <p:cNvPr id="365" name="Google Shape;365;p26"/>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366" name="Google Shape;366;p26"/>
          <p:cNvSpPr/>
          <p:nvPr/>
        </p:nvSpPr>
        <p:spPr>
          <a:xfrm>
            <a:off x="511153" y="334988"/>
            <a:ext cx="644036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EJEMPLOS DE APLICACIÓN</a:t>
            </a:r>
            <a:endParaRPr/>
          </a:p>
        </p:txBody>
      </p:sp>
      <p:sp>
        <p:nvSpPr>
          <p:cNvPr id="367" name="Google Shape;367;p26"/>
          <p:cNvSpPr txBox="1"/>
          <p:nvPr/>
        </p:nvSpPr>
        <p:spPr>
          <a:xfrm>
            <a:off x="516490" y="928601"/>
            <a:ext cx="8159198" cy="3862978"/>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1600"/>
              <a:buFont typeface="Arial"/>
              <a:buNone/>
            </a:pPr>
            <a:r>
              <a:rPr b="1" lang="en-US" sz="1600">
                <a:solidFill>
                  <a:schemeClr val="dk1"/>
                </a:solidFill>
                <a:latin typeface="Calibri"/>
                <a:ea typeface="Calibri"/>
                <a:cs typeface="Calibri"/>
                <a:sym typeface="Calibri"/>
              </a:rPr>
              <a:t>APLICACIÓN DE LA MATRIZ EN LA MARCA: BIERFEST</a:t>
            </a:r>
            <a:endParaRPr/>
          </a:p>
          <a:p>
            <a:pPr indent="-178308" lvl="0" marL="178308" marR="0" rtl="0" algn="l">
              <a:lnSpc>
                <a:spcPct val="100000"/>
              </a:lnSpc>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La posición competitiva de la marca es: Alta </a:t>
            </a:r>
            <a:br>
              <a:rPr b="1" lang="en-US" sz="1600">
                <a:solidFill>
                  <a:schemeClr val="dk1"/>
                </a:solidFill>
                <a:latin typeface="Calibri"/>
                <a:ea typeface="Calibri"/>
                <a:cs typeface="Calibri"/>
                <a:sym typeface="Calibri"/>
              </a:rPr>
            </a:br>
            <a:r>
              <a:rPr b="1" lang="en-US" sz="1600">
                <a:solidFill>
                  <a:schemeClr val="dk1"/>
                </a:solidFill>
                <a:latin typeface="Calibri"/>
                <a:ea typeface="Calibri"/>
                <a:cs typeface="Calibri"/>
                <a:sym typeface="Calibri"/>
              </a:rPr>
              <a:t>Fundamentación: </a:t>
            </a:r>
            <a:r>
              <a:rPr lang="en-US" sz="1600">
                <a:solidFill>
                  <a:schemeClr val="dk1"/>
                </a:solidFill>
                <a:latin typeface="Calibri"/>
                <a:ea typeface="Calibri"/>
                <a:cs typeface="Calibri"/>
                <a:sym typeface="Calibri"/>
              </a:rPr>
              <a:t>Debido a que es una marca con una excelente imagen y de alta calidad, además es líder en su categoría y es rentable para la empresa. Es un producto con muchas fortalezas y pocas debilidades. </a:t>
            </a:r>
            <a:endParaRPr/>
          </a:p>
          <a:p>
            <a:pPr indent="-76708" lvl="0" marL="178308" marR="0" rtl="0" algn="l">
              <a:lnSpc>
                <a:spcPct val="100000"/>
              </a:lnSpc>
              <a:spcBef>
                <a:spcPts val="0"/>
              </a:spcBef>
              <a:spcAft>
                <a:spcPts val="0"/>
              </a:spcAft>
              <a:buClr>
                <a:schemeClr val="dk1"/>
              </a:buClr>
              <a:buSzPts val="1600"/>
              <a:buFont typeface="Arial"/>
              <a:buNone/>
            </a:pPr>
            <a:r>
              <a:t/>
            </a:r>
            <a:endParaRPr b="1" sz="1600">
              <a:solidFill>
                <a:schemeClr val="dk1"/>
              </a:solidFill>
              <a:latin typeface="Calibri"/>
              <a:ea typeface="Calibri"/>
              <a:cs typeface="Calibri"/>
              <a:sym typeface="Calibri"/>
            </a:endParaRPr>
          </a:p>
          <a:p>
            <a:pPr indent="-178308" lvl="0" marL="178308" marR="0" rtl="0" algn="l">
              <a:lnSpc>
                <a:spcPct val="100000"/>
              </a:lnSpc>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El atractivo del sector es: Alto </a:t>
            </a:r>
            <a:br>
              <a:rPr b="1" lang="en-US" sz="1600">
                <a:solidFill>
                  <a:schemeClr val="dk1"/>
                </a:solidFill>
                <a:latin typeface="Calibri"/>
                <a:ea typeface="Calibri"/>
                <a:cs typeface="Calibri"/>
                <a:sym typeface="Calibri"/>
              </a:rPr>
            </a:br>
            <a:r>
              <a:rPr b="1" lang="en-US" sz="1600">
                <a:solidFill>
                  <a:schemeClr val="dk1"/>
                </a:solidFill>
                <a:latin typeface="Calibri"/>
                <a:ea typeface="Calibri"/>
                <a:cs typeface="Calibri"/>
                <a:sym typeface="Calibri"/>
              </a:rPr>
              <a:t>Fundamentación: </a:t>
            </a:r>
            <a:r>
              <a:rPr lang="en-US" sz="1600">
                <a:solidFill>
                  <a:schemeClr val="dk1"/>
                </a:solidFill>
                <a:latin typeface="Calibri"/>
                <a:ea typeface="Calibri"/>
                <a:cs typeface="Calibri"/>
                <a:sym typeface="Calibri"/>
              </a:rPr>
              <a:t>Porque el consumo de cervezas premium es cada vez mayor y la competencia no es fuerte. Además la economía seguirá creciendo.</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27"/>
          <p:cNvSpPr txBox="1"/>
          <p:nvPr/>
        </p:nvSpPr>
        <p:spPr>
          <a:xfrm>
            <a:off x="516490" y="928601"/>
            <a:ext cx="8159198" cy="3862978"/>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1600"/>
              <a:buFont typeface="Arial"/>
              <a:buNone/>
            </a:pPr>
            <a:r>
              <a:t/>
            </a:r>
            <a:endParaRPr b="1" sz="1600">
              <a:solidFill>
                <a:schemeClr val="dk1"/>
              </a:solidFill>
              <a:latin typeface="Calibri"/>
              <a:ea typeface="Calibri"/>
              <a:cs typeface="Calibri"/>
              <a:sym typeface="Calibri"/>
            </a:endParaRPr>
          </a:p>
        </p:txBody>
      </p:sp>
      <p:graphicFrame>
        <p:nvGraphicFramePr>
          <p:cNvPr id="374" name="Google Shape;374;p27"/>
          <p:cNvGraphicFramePr/>
          <p:nvPr/>
        </p:nvGraphicFramePr>
        <p:xfrm>
          <a:off x="2234152" y="2093542"/>
          <a:ext cx="3000000" cy="3000000"/>
        </p:xfrm>
        <a:graphic>
          <a:graphicData uri="http://schemas.openxmlformats.org/drawingml/2006/table">
            <a:tbl>
              <a:tblPr bandRow="1">
                <a:noFill/>
                <a:tableStyleId>{379A1255-D129-476F-A598-700ED0573EE5}</a:tableStyleId>
              </a:tblPr>
              <a:tblGrid>
                <a:gridCol w="2048750"/>
                <a:gridCol w="2048750"/>
                <a:gridCol w="2048750"/>
              </a:tblGrid>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r>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E88F23"/>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r h="968650">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13ADA0"/>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c>
                  <a:txBody>
                    <a:bodyPr/>
                    <a:lstStyle/>
                    <a:p>
                      <a:pPr indent="0" lvl="0" marL="0" marR="0" rtl="0" algn="l">
                        <a:spcBef>
                          <a:spcPts val="0"/>
                        </a:spcBef>
                        <a:spcAft>
                          <a:spcPts val="0"/>
                        </a:spcAft>
                        <a:buNone/>
                      </a:pPr>
                      <a:r>
                        <a:t/>
                      </a:r>
                      <a:endParaRPr sz="1500"/>
                    </a:p>
                  </a:txBody>
                  <a:tcPr marT="39600" marB="39600" marR="79225" marL="792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9CC606"/>
                    </a:solidFill>
                  </a:tcPr>
                </a:tc>
              </a:tr>
            </a:tbl>
          </a:graphicData>
        </a:graphic>
      </p:graphicFrame>
      <p:sp>
        <p:nvSpPr>
          <p:cNvPr id="375" name="Google Shape;375;p27"/>
          <p:cNvSpPr txBox="1"/>
          <p:nvPr/>
        </p:nvSpPr>
        <p:spPr>
          <a:xfrm>
            <a:off x="4482708" y="1568637"/>
            <a:ext cx="164916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ATRACTIVO DE SECTOR</a:t>
            </a:r>
            <a:endParaRPr/>
          </a:p>
        </p:txBody>
      </p:sp>
      <p:sp>
        <p:nvSpPr>
          <p:cNvPr id="376" name="Google Shape;376;p27"/>
          <p:cNvSpPr txBox="1"/>
          <p:nvPr/>
        </p:nvSpPr>
        <p:spPr>
          <a:xfrm>
            <a:off x="3014627" y="1816915"/>
            <a:ext cx="495649"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Alto</a:t>
            </a:r>
            <a:endParaRPr/>
          </a:p>
        </p:txBody>
      </p:sp>
      <p:sp>
        <p:nvSpPr>
          <p:cNvPr id="377" name="Google Shape;377;p27"/>
          <p:cNvSpPr txBox="1"/>
          <p:nvPr/>
        </p:nvSpPr>
        <p:spPr>
          <a:xfrm>
            <a:off x="4977715" y="1816915"/>
            <a:ext cx="6687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Medio</a:t>
            </a:r>
            <a:endParaRPr/>
          </a:p>
        </p:txBody>
      </p:sp>
      <p:sp>
        <p:nvSpPr>
          <p:cNvPr id="378" name="Google Shape;378;p27"/>
          <p:cNvSpPr txBox="1"/>
          <p:nvPr/>
        </p:nvSpPr>
        <p:spPr>
          <a:xfrm>
            <a:off x="7055798" y="1816915"/>
            <a:ext cx="51648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Bajo</a:t>
            </a:r>
            <a:endParaRPr/>
          </a:p>
        </p:txBody>
      </p:sp>
      <p:sp>
        <p:nvSpPr>
          <p:cNvPr id="379" name="Google Shape;379;p27"/>
          <p:cNvSpPr txBox="1"/>
          <p:nvPr/>
        </p:nvSpPr>
        <p:spPr>
          <a:xfrm>
            <a:off x="1777781" y="2427317"/>
            <a:ext cx="487634"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Alta</a:t>
            </a:r>
            <a:endParaRPr/>
          </a:p>
        </p:txBody>
      </p:sp>
      <p:sp>
        <p:nvSpPr>
          <p:cNvPr id="380" name="Google Shape;380;p27"/>
          <p:cNvSpPr txBox="1"/>
          <p:nvPr/>
        </p:nvSpPr>
        <p:spPr>
          <a:xfrm>
            <a:off x="1625183" y="3400544"/>
            <a:ext cx="66075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Media</a:t>
            </a:r>
            <a:endParaRPr/>
          </a:p>
        </p:txBody>
      </p:sp>
      <p:sp>
        <p:nvSpPr>
          <p:cNvPr id="381" name="Google Shape;381;p27"/>
          <p:cNvSpPr txBox="1"/>
          <p:nvPr/>
        </p:nvSpPr>
        <p:spPr>
          <a:xfrm>
            <a:off x="1757744" y="4339978"/>
            <a:ext cx="5084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Baja</a:t>
            </a:r>
            <a:endParaRPr/>
          </a:p>
        </p:txBody>
      </p:sp>
      <p:sp>
        <p:nvSpPr>
          <p:cNvPr id="382" name="Google Shape;382;p27"/>
          <p:cNvSpPr txBox="1"/>
          <p:nvPr/>
        </p:nvSpPr>
        <p:spPr>
          <a:xfrm>
            <a:off x="2306998" y="2165707"/>
            <a:ext cx="1899687"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lt1"/>
                </a:solidFill>
                <a:latin typeface="Calibri"/>
                <a:ea typeface="Calibri"/>
                <a:cs typeface="Calibri"/>
                <a:sym typeface="Calibri"/>
              </a:rPr>
              <a:t>INVERTIR PARA CRECER</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Consolidar la posición</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Crecer al máximo posible</a:t>
            </a:r>
            <a:endParaRPr/>
          </a:p>
          <a:p>
            <a:pPr indent="-139700" lvl="0" marL="139700" marR="0" rtl="0" algn="l">
              <a:spcBef>
                <a:spcPts val="0"/>
              </a:spcBef>
              <a:spcAft>
                <a:spcPts val="0"/>
              </a:spcAft>
              <a:buClr>
                <a:schemeClr val="lt1"/>
              </a:buClr>
              <a:buSzPts val="1200"/>
              <a:buFont typeface="Arial"/>
              <a:buChar char="•"/>
            </a:pPr>
            <a:r>
              <a:rPr lang="en-US" sz="1200">
                <a:solidFill>
                  <a:schemeClr val="lt1"/>
                </a:solidFill>
                <a:latin typeface="Calibri"/>
                <a:ea typeface="Calibri"/>
                <a:cs typeface="Calibri"/>
                <a:sym typeface="Calibri"/>
              </a:rPr>
              <a:t>Sostener fortalezas</a:t>
            </a:r>
            <a:endParaRPr/>
          </a:p>
        </p:txBody>
      </p:sp>
      <p:sp>
        <p:nvSpPr>
          <p:cNvPr id="383" name="Google Shape;383;p27"/>
          <p:cNvSpPr/>
          <p:nvPr/>
        </p:nvSpPr>
        <p:spPr>
          <a:xfrm>
            <a:off x="503237" y="3347044"/>
            <a:ext cx="530961" cy="377072"/>
          </a:xfrm>
          <a:prstGeom prst="rightArrow">
            <a:avLst>
              <a:gd fmla="val 50000" name="adj1"/>
              <a:gd fmla="val 50000" name="adj2"/>
            </a:avLst>
          </a:prstGeom>
          <a:solidFill>
            <a:srgbClr val="D71B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84" name="Google Shape;384;p27"/>
          <p:cNvSpPr/>
          <p:nvPr/>
        </p:nvSpPr>
        <p:spPr>
          <a:xfrm>
            <a:off x="1527142" y="1715677"/>
            <a:ext cx="3026005" cy="1555423"/>
          </a:xfrm>
          <a:prstGeom prst="ellipse">
            <a:avLst/>
          </a:prstGeom>
          <a:noFill/>
          <a:ln cap="flat" cmpd="sng" w="38100">
            <a:solidFill>
              <a:srgbClr val="D71B8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5" name="Google Shape;385;p27"/>
          <p:cNvSpPr/>
          <p:nvPr/>
        </p:nvSpPr>
        <p:spPr>
          <a:xfrm>
            <a:off x="516490" y="544369"/>
            <a:ext cx="8159198"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chemeClr val="dk1"/>
                </a:solidFill>
                <a:latin typeface="Calibri"/>
                <a:ea typeface="Calibri"/>
                <a:cs typeface="Calibri"/>
                <a:sym typeface="Calibri"/>
              </a:rPr>
              <a:t>APLICACIÓN DE LA MATRIZ EN LA MARCA: BIERFEST</a:t>
            </a:r>
            <a:endParaRPr/>
          </a:p>
        </p:txBody>
      </p:sp>
      <p:sp>
        <p:nvSpPr>
          <p:cNvPr id="386" name="Google Shape;386;p27"/>
          <p:cNvSpPr txBox="1"/>
          <p:nvPr/>
        </p:nvSpPr>
        <p:spPr>
          <a:xfrm rot="-5400000">
            <a:off x="668022" y="3304747"/>
            <a:ext cx="119547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200">
                <a:solidFill>
                  <a:schemeClr val="dk1"/>
                </a:solidFill>
                <a:latin typeface="Calibri"/>
                <a:ea typeface="Calibri"/>
                <a:cs typeface="Calibri"/>
                <a:sym typeface="Calibri"/>
              </a:rPr>
              <a:t>POSICIÓN COMPETITIVA</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pic>
        <p:nvPicPr>
          <p:cNvPr id="392" name="Google Shape;392;p28"/>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393" name="Google Shape;393;p28"/>
          <p:cNvSpPr/>
          <p:nvPr/>
        </p:nvSpPr>
        <p:spPr>
          <a:xfrm>
            <a:off x="511153" y="334988"/>
            <a:ext cx="644036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EJEMPLOS DE APLICACIÓN</a:t>
            </a:r>
            <a:endParaRPr/>
          </a:p>
        </p:txBody>
      </p:sp>
      <p:sp>
        <p:nvSpPr>
          <p:cNvPr id="394" name="Google Shape;394;p28"/>
          <p:cNvSpPr txBox="1"/>
          <p:nvPr/>
        </p:nvSpPr>
        <p:spPr>
          <a:xfrm>
            <a:off x="516490" y="928601"/>
            <a:ext cx="8159198" cy="56769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1600"/>
              <a:buFont typeface="Arial"/>
              <a:buNone/>
            </a:pPr>
            <a:r>
              <a:rPr lang="en-US" sz="1600">
                <a:solidFill>
                  <a:schemeClr val="dk1"/>
                </a:solidFill>
                <a:latin typeface="Calibri"/>
                <a:ea typeface="Calibri"/>
                <a:cs typeface="Calibri"/>
                <a:sym typeface="Calibri"/>
              </a:rPr>
              <a:t>En base a los dos puntos anteriores a la marca le corresponde la celda</a:t>
            </a:r>
            <a:endParaRPr/>
          </a:p>
          <a:p>
            <a:pPr indent="0" lvl="0" marL="0" marR="0" rtl="0" algn="l">
              <a:lnSpc>
                <a:spcPct val="100000"/>
              </a:lnSpc>
              <a:spcBef>
                <a:spcPts val="0"/>
              </a:spcBef>
              <a:spcAft>
                <a:spcPts val="0"/>
              </a:spcAft>
              <a:buClr>
                <a:schemeClr val="dk1"/>
              </a:buClr>
              <a:buSzPts val="1600"/>
              <a:buFont typeface="Arial"/>
              <a:buNone/>
            </a:pPr>
            <a:r>
              <a:rPr lang="en-US" sz="1600">
                <a:solidFill>
                  <a:schemeClr val="dk1"/>
                </a:solidFill>
                <a:latin typeface="Calibri"/>
                <a:ea typeface="Calibri"/>
                <a:cs typeface="Calibri"/>
                <a:sym typeface="Calibri"/>
              </a:rPr>
              <a:t>Finalmente, en base a las directrices de la celda se procede a diseñar estrategias:</a:t>
            </a:r>
            <a:endParaRPr/>
          </a:p>
        </p:txBody>
      </p:sp>
      <p:graphicFrame>
        <p:nvGraphicFramePr>
          <p:cNvPr id="395" name="Google Shape;395;p28"/>
          <p:cNvGraphicFramePr/>
          <p:nvPr/>
        </p:nvGraphicFramePr>
        <p:xfrm>
          <a:off x="1187450" y="2248428"/>
          <a:ext cx="3000000" cy="3000000"/>
        </p:xfrm>
        <a:graphic>
          <a:graphicData uri="http://schemas.openxmlformats.org/drawingml/2006/table">
            <a:tbl>
              <a:tblPr bandRow="1" firstRow="1">
                <a:noFill/>
                <a:tableStyleId>{379A1255-D129-476F-A598-700ED0573EE5}</a:tableStyleId>
              </a:tblPr>
              <a:tblGrid>
                <a:gridCol w="2060500"/>
                <a:gridCol w="4468075"/>
              </a:tblGrid>
              <a:tr h="370850">
                <a:tc>
                  <a:txBody>
                    <a:bodyPr/>
                    <a:lstStyle/>
                    <a:p>
                      <a:pPr indent="0" lvl="0" marL="0" marR="0" rtl="0" algn="ctr">
                        <a:spcBef>
                          <a:spcPts val="0"/>
                        </a:spcBef>
                        <a:spcAft>
                          <a:spcPts val="0"/>
                        </a:spcAft>
                        <a:buNone/>
                      </a:pPr>
                      <a:r>
                        <a:rPr lang="en-US" sz="1600"/>
                        <a:t>Directrices:</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8058A6"/>
                    </a:solidFill>
                  </a:tcPr>
                </a:tc>
                <a:tc>
                  <a:txBody>
                    <a:bodyPr/>
                    <a:lstStyle/>
                    <a:p>
                      <a:pPr indent="0" lvl="0" marL="0" marR="0" rtl="0" algn="ctr">
                        <a:spcBef>
                          <a:spcPts val="0"/>
                        </a:spcBef>
                        <a:spcAft>
                          <a:spcPts val="0"/>
                        </a:spcAft>
                        <a:buNone/>
                      </a:pPr>
                      <a:r>
                        <a:rPr lang="en-US" sz="1600"/>
                        <a:t>Estrategias:</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8058A6"/>
                    </a:solidFill>
                  </a:tcPr>
                </a:tc>
              </a:tr>
              <a:tr h="370850">
                <a:tc>
                  <a:txBody>
                    <a:bodyPr/>
                    <a:lstStyle/>
                    <a:p>
                      <a:pPr indent="0" lvl="0" marL="0" marR="0" rtl="0" algn="l">
                        <a:spcBef>
                          <a:spcPts val="0"/>
                        </a:spcBef>
                        <a:spcAft>
                          <a:spcPts val="0"/>
                        </a:spcAft>
                        <a:buNone/>
                      </a:pPr>
                      <a:r>
                        <a:rPr lang="en-US" sz="1400"/>
                        <a:t>Consolidar la posición</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lang="en-US" sz="1400"/>
                        <a:t>Reforzar la imagen auspiciando eventos vip y asociarse con marcas </a:t>
                      </a:r>
                      <a:r>
                        <a:rPr lang="en-US"/>
                        <a:t>premium</a:t>
                      </a:r>
                      <a:r>
                        <a:rPr lang="en-US" sz="1400"/>
                        <a:t>.</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70850">
                <a:tc>
                  <a:txBody>
                    <a:bodyPr/>
                    <a:lstStyle/>
                    <a:p>
                      <a:pPr indent="0" lvl="0" marL="0" marR="0" rtl="0" algn="l">
                        <a:spcBef>
                          <a:spcPts val="0"/>
                        </a:spcBef>
                        <a:spcAft>
                          <a:spcPts val="0"/>
                        </a:spcAft>
                        <a:buNone/>
                      </a:pPr>
                      <a:r>
                        <a:rPr lang="en-US" sz="1400"/>
                        <a:t>Crecer al máximo posible:</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lang="en-US" sz="1400"/>
                        <a:t>Buscar mayor cantidad de puntos de venta en Lima </a:t>
                      </a:r>
                      <a:br>
                        <a:rPr lang="en-US" sz="1400"/>
                      </a:br>
                      <a:r>
                        <a:rPr lang="en-US" sz="1400"/>
                        <a:t>y provincias.</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70850">
                <a:tc>
                  <a:txBody>
                    <a:bodyPr/>
                    <a:lstStyle/>
                    <a:p>
                      <a:pPr indent="0" lvl="0" marL="0" marR="0" rtl="0" algn="l">
                        <a:spcBef>
                          <a:spcPts val="0"/>
                        </a:spcBef>
                        <a:spcAft>
                          <a:spcPts val="0"/>
                        </a:spcAft>
                        <a:buNone/>
                      </a:pPr>
                      <a:r>
                        <a:rPr lang="en-US" sz="1400"/>
                        <a:t>Sostener fortalezas:</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rPr lang="en-US" sz="1400"/>
                        <a:t>Mantener la alta calidad (control producción) y la excelente imagen (publicidad).</a:t>
                      </a:r>
                      <a:endParaRPr/>
                    </a:p>
                  </a:txBody>
                  <a:tcPr marT="45725" marB="45725" marR="91450" marL="91450"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29"/>
          <p:cNvSpPr/>
          <p:nvPr/>
        </p:nvSpPr>
        <p:spPr>
          <a:xfrm>
            <a:off x="1186789" y="711873"/>
            <a:ext cx="1328697" cy="20185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b="1" lang="en-US" sz="1600">
                <a:solidFill>
                  <a:srgbClr val="7F7F7F"/>
                </a:solidFill>
                <a:latin typeface="Calibri"/>
                <a:ea typeface="Calibri"/>
                <a:cs typeface="Calibri"/>
                <a:sym typeface="Calibri"/>
              </a:rPr>
              <a:t>CONCLUSIONES</a:t>
            </a:r>
            <a:endParaRPr b="1" sz="1600">
              <a:solidFill>
                <a:srgbClr val="7F7F7F"/>
              </a:solidFill>
              <a:latin typeface="Calibri"/>
              <a:ea typeface="Calibri"/>
              <a:cs typeface="Calibri"/>
              <a:sym typeface="Calibri"/>
            </a:endParaRPr>
          </a:p>
        </p:txBody>
      </p:sp>
      <p:cxnSp>
        <p:nvCxnSpPr>
          <p:cNvPr id="401" name="Google Shape;401;p29"/>
          <p:cNvCxnSpPr/>
          <p:nvPr/>
        </p:nvCxnSpPr>
        <p:spPr>
          <a:xfrm rot="10800000">
            <a:off x="2579757" y="804862"/>
            <a:ext cx="5964755" cy="0"/>
          </a:xfrm>
          <a:prstGeom prst="straightConnector1">
            <a:avLst/>
          </a:prstGeom>
          <a:noFill/>
          <a:ln cap="flat" cmpd="sng" w="12700">
            <a:solidFill>
              <a:srgbClr val="7F7F7F"/>
            </a:solidFill>
            <a:prstDash val="solid"/>
            <a:round/>
            <a:headEnd len="sm" w="sm" type="none"/>
            <a:tailEnd len="sm" w="sm" type="none"/>
          </a:ln>
        </p:spPr>
      </p:cxnSp>
      <p:pic>
        <p:nvPicPr>
          <p:cNvPr id="402" name="Google Shape;402;p29"/>
          <p:cNvPicPr preferRelativeResize="0"/>
          <p:nvPr/>
        </p:nvPicPr>
        <p:blipFill rotWithShape="1">
          <a:blip r:embed="rId3">
            <a:alphaModFix/>
          </a:blip>
          <a:srcRect b="0" l="0" r="0" t="0"/>
          <a:stretch/>
        </p:blipFill>
        <p:spPr>
          <a:xfrm>
            <a:off x="500315" y="517525"/>
            <a:ext cx="590547" cy="590547"/>
          </a:xfrm>
          <a:prstGeom prst="rect">
            <a:avLst/>
          </a:prstGeom>
          <a:noFill/>
          <a:ln>
            <a:noFill/>
          </a:ln>
        </p:spPr>
      </p:pic>
      <p:sp>
        <p:nvSpPr>
          <p:cNvPr id="403" name="Google Shape;403;p29"/>
          <p:cNvSpPr txBox="1"/>
          <p:nvPr/>
        </p:nvSpPr>
        <p:spPr>
          <a:xfrm>
            <a:off x="1202559" y="1393482"/>
            <a:ext cx="7450561" cy="1231106"/>
          </a:xfrm>
          <a:prstGeom prst="rect">
            <a:avLst/>
          </a:prstGeom>
          <a:noFill/>
          <a:ln>
            <a:noFill/>
          </a:ln>
        </p:spPr>
        <p:txBody>
          <a:bodyPr anchorCtr="0" anchor="t" bIns="0" lIns="0" spcFirstLastPara="1" rIns="0" wrap="square" tIns="0">
            <a:spAutoFit/>
          </a:bodyPr>
          <a:lstStyle/>
          <a:p>
            <a:pPr indent="-180975" lvl="0" marL="180975" marR="0" rtl="0" algn="l">
              <a:spcBef>
                <a:spcPts val="0"/>
              </a:spcBef>
              <a:spcAft>
                <a:spcPts val="0"/>
              </a:spcAft>
              <a:buClr>
                <a:srgbClr val="13ADA0"/>
              </a:buClr>
              <a:buSzPts val="2000"/>
              <a:buFont typeface="Arial"/>
              <a:buChar char="•"/>
            </a:pPr>
            <a:r>
              <a:rPr lang="en-US" sz="1600">
                <a:solidFill>
                  <a:schemeClr val="dk1"/>
                </a:solidFill>
                <a:latin typeface="Calibri"/>
                <a:ea typeface="Calibri"/>
                <a:cs typeface="Calibri"/>
                <a:sym typeface="Calibri"/>
              </a:rPr>
              <a:t>La matriz estratégica es una herramienta útil para el diseño de estrategias y para conocer la situación de la empresa en el mercado.</a:t>
            </a:r>
            <a:endParaRPr/>
          </a:p>
          <a:p>
            <a:pPr indent="-53975" lvl="0" marL="180975" marR="0" rtl="0" algn="l">
              <a:spcBef>
                <a:spcPts val="0"/>
              </a:spcBef>
              <a:spcAft>
                <a:spcPts val="0"/>
              </a:spcAft>
              <a:buClr>
                <a:srgbClr val="13ADA0"/>
              </a:buClr>
              <a:buSzPts val="2000"/>
              <a:buFont typeface="Arial"/>
              <a:buNone/>
            </a:pPr>
            <a:r>
              <a:t/>
            </a:r>
            <a:endParaRPr sz="1600">
              <a:solidFill>
                <a:schemeClr val="dk1"/>
              </a:solidFill>
              <a:latin typeface="Calibri"/>
              <a:ea typeface="Calibri"/>
              <a:cs typeface="Calibri"/>
              <a:sym typeface="Calibri"/>
            </a:endParaRPr>
          </a:p>
          <a:p>
            <a:pPr indent="-180975" lvl="0" marL="180975" marR="0" rtl="0" algn="l">
              <a:spcBef>
                <a:spcPts val="0"/>
              </a:spcBef>
              <a:spcAft>
                <a:spcPts val="0"/>
              </a:spcAft>
              <a:buClr>
                <a:srgbClr val="13ADA0"/>
              </a:buClr>
              <a:buSzPts val="2000"/>
              <a:buFont typeface="Arial"/>
              <a:buChar char="•"/>
            </a:pPr>
            <a:r>
              <a:rPr lang="en-US" sz="1600">
                <a:solidFill>
                  <a:schemeClr val="dk1"/>
                </a:solidFill>
                <a:latin typeface="Calibri"/>
                <a:ea typeface="Calibri"/>
                <a:cs typeface="Calibri"/>
                <a:sym typeface="Calibri"/>
              </a:rPr>
              <a:t>Las estrategias que se diseñan en base a la matriz deben tomar como base las directrices que esta brinda.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 name="Shape 46"/>
        <p:cNvGrpSpPr/>
        <p:nvPr/>
      </p:nvGrpSpPr>
      <p:grpSpPr>
        <a:xfrm>
          <a:off x="0" y="0"/>
          <a:ext cx="0" cy="0"/>
          <a:chOff x="0" y="0"/>
          <a:chExt cx="0" cy="0"/>
        </a:xfrm>
      </p:grpSpPr>
      <p:sp>
        <p:nvSpPr>
          <p:cNvPr id="47" name="Google Shape;47;p3"/>
          <p:cNvSpPr/>
          <p:nvPr/>
        </p:nvSpPr>
        <p:spPr>
          <a:xfrm>
            <a:off x="0" y="0"/>
            <a:ext cx="9144000" cy="5714999"/>
          </a:xfrm>
          <a:prstGeom prst="rect">
            <a:avLst/>
          </a:prstGeom>
          <a:solidFill>
            <a:srgbClr val="15BDA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48" name="Google Shape;48;p3"/>
          <p:cNvCxnSpPr/>
          <p:nvPr/>
        </p:nvCxnSpPr>
        <p:spPr>
          <a:xfrm>
            <a:off x="1258009" y="4511082"/>
            <a:ext cx="3350504" cy="0"/>
          </a:xfrm>
          <a:prstGeom prst="straightConnector1">
            <a:avLst/>
          </a:prstGeom>
          <a:noFill/>
          <a:ln cap="flat" cmpd="sng" w="28575">
            <a:solidFill>
              <a:srgbClr val="0B655C"/>
            </a:solidFill>
            <a:prstDash val="solid"/>
            <a:round/>
            <a:headEnd len="sm" w="sm" type="none"/>
            <a:tailEnd len="sm" w="sm" type="none"/>
          </a:ln>
        </p:spPr>
      </p:cxnSp>
      <p:pic>
        <p:nvPicPr>
          <p:cNvPr id="49" name="Google Shape;49;p3"/>
          <p:cNvPicPr preferRelativeResize="0"/>
          <p:nvPr/>
        </p:nvPicPr>
        <p:blipFill rotWithShape="1">
          <a:blip r:embed="rId3">
            <a:alphaModFix/>
          </a:blip>
          <a:srcRect b="2865" l="50092" r="0" t="-1"/>
          <a:stretch/>
        </p:blipFill>
        <p:spPr>
          <a:xfrm>
            <a:off x="513688" y="3617175"/>
            <a:ext cx="573391" cy="893907"/>
          </a:xfrm>
          <a:prstGeom prst="rect">
            <a:avLst/>
          </a:prstGeom>
          <a:noFill/>
          <a:ln>
            <a:noFill/>
          </a:ln>
        </p:spPr>
      </p:pic>
      <p:sp>
        <p:nvSpPr>
          <p:cNvPr id="50" name="Google Shape;50;p3"/>
          <p:cNvSpPr/>
          <p:nvPr/>
        </p:nvSpPr>
        <p:spPr>
          <a:xfrm>
            <a:off x="1220430" y="3935936"/>
            <a:ext cx="5655857" cy="687881"/>
          </a:xfrm>
          <a:prstGeom prst="rect">
            <a:avLst/>
          </a:prstGeom>
          <a:noFill/>
          <a:ln>
            <a:noFill/>
          </a:ln>
        </p:spPr>
        <p:txBody>
          <a:bodyPr anchorCtr="0" anchor="t" bIns="0" lIns="0" spcFirstLastPara="1" rIns="0" wrap="square" tIns="0">
            <a:spAutoFit/>
          </a:bodyPr>
          <a:lstStyle/>
          <a:p>
            <a:pPr indent="0" lvl="0" marL="0" marR="0" rtl="0" algn="l">
              <a:lnSpc>
                <a:spcPct val="70000"/>
              </a:lnSpc>
              <a:spcBef>
                <a:spcPts val="0"/>
              </a:spcBef>
              <a:spcAft>
                <a:spcPts val="0"/>
              </a:spcAft>
              <a:buNone/>
            </a:pPr>
            <a:r>
              <a:rPr b="1" lang="en-US" sz="6000">
                <a:solidFill>
                  <a:srgbClr val="09534C"/>
                </a:solidFill>
                <a:latin typeface="Calibri"/>
                <a:ea typeface="Calibri"/>
                <a:cs typeface="Calibri"/>
                <a:sym typeface="Calibri"/>
              </a:rPr>
              <a:t>CONCEPTO</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4"/>
          <p:cNvSpPr txBox="1"/>
          <p:nvPr/>
        </p:nvSpPr>
        <p:spPr>
          <a:xfrm>
            <a:off x="503237" y="923752"/>
            <a:ext cx="4105276" cy="4210383"/>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n-US" sz="1600">
                <a:solidFill>
                  <a:schemeClr val="dk1"/>
                </a:solidFill>
                <a:latin typeface="Calibri"/>
                <a:ea typeface="Calibri"/>
                <a:cs typeface="Calibri"/>
                <a:sym typeface="Calibri"/>
              </a:rPr>
              <a:t>LA MATRIZ ESTRATÉGICA</a:t>
            </a:r>
            <a:endParaRPr/>
          </a:p>
          <a:p>
            <a:pPr indent="0" lvl="0" marL="0" marR="0" rtl="0" algn="l">
              <a:lnSpc>
                <a:spcPct val="90000"/>
              </a:lnSpc>
              <a:spcBef>
                <a:spcPts val="0"/>
              </a:spcBef>
              <a:spcAft>
                <a:spcPts val="0"/>
              </a:spcAft>
              <a:buNone/>
            </a:pPr>
            <a:r>
              <a:rPr lang="en-US" sz="1600">
                <a:solidFill>
                  <a:schemeClr val="dk1"/>
                </a:solidFill>
                <a:latin typeface="Calibri"/>
                <a:ea typeface="Calibri"/>
                <a:cs typeface="Calibri"/>
                <a:sym typeface="Calibri"/>
              </a:rPr>
              <a:t>Continuando con la revisión de las diferentes opciones estratégicas que pueden tener las empresas, veremos la matriz estratégica.</a:t>
            </a:r>
            <a:endParaRPr/>
          </a:p>
          <a:p>
            <a:pPr indent="0" lvl="0" marL="0" marR="0" rtl="0" algn="l">
              <a:lnSpc>
                <a:spcPct val="90000"/>
              </a:lnSpc>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lnSpc>
                <a:spcPct val="90000"/>
              </a:lnSpc>
              <a:spcBef>
                <a:spcPts val="0"/>
              </a:spcBef>
              <a:spcAft>
                <a:spcPts val="0"/>
              </a:spcAft>
              <a:buNone/>
            </a:pPr>
            <a:r>
              <a:rPr lang="en-US" sz="1600">
                <a:solidFill>
                  <a:schemeClr val="dk1"/>
                </a:solidFill>
                <a:latin typeface="Calibri"/>
                <a:ea typeface="Calibri"/>
                <a:cs typeface="Calibri"/>
                <a:sym typeface="Calibri"/>
              </a:rPr>
              <a:t>También conocida como Matriz de Mckinsey, es una matriz de nueve celdas que sirve para configurar la cartera de negocios de una empresa. La matriz brinda una serie de directrices en base a las cuales se diseñan estrategias, de acuerdo a dos criterios:</a:t>
            </a:r>
            <a:endParaRPr/>
          </a:p>
          <a:p>
            <a:pPr indent="0" lvl="0" marL="0" marR="0" rtl="0" algn="l">
              <a:lnSpc>
                <a:spcPct val="90000"/>
              </a:lnSpc>
              <a:spcBef>
                <a:spcPts val="0"/>
              </a:spcBef>
              <a:spcAft>
                <a:spcPts val="0"/>
              </a:spcAft>
              <a:buNone/>
            </a:pPr>
            <a:r>
              <a:t/>
            </a:r>
            <a:endParaRPr sz="1600">
              <a:solidFill>
                <a:schemeClr val="dk1"/>
              </a:solidFill>
              <a:latin typeface="Calibri"/>
              <a:ea typeface="Calibri"/>
              <a:cs typeface="Calibri"/>
              <a:sym typeface="Calibri"/>
            </a:endParaRPr>
          </a:p>
          <a:p>
            <a:pPr indent="-185738" lvl="0" marL="185738" marR="0" rtl="0" algn="l">
              <a:lnSpc>
                <a:spcPct val="90000"/>
              </a:lnSpc>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El atractivo del mercado en el que el negocio opera: Que puede ser identificado a través del análisis PESTE y  las 5 fuerzas de Porter.</a:t>
            </a:r>
            <a:endParaRPr/>
          </a:p>
          <a:p>
            <a:pPr indent="-84138" lvl="0" marL="185738" marR="0" rtl="0" algn="l">
              <a:lnSpc>
                <a:spcPct val="90000"/>
              </a:lnSpc>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85738" lvl="0" marL="185738" marR="0" rtl="0" algn="l">
              <a:lnSpc>
                <a:spcPct val="90000"/>
              </a:lnSpc>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La fuerza competitiva de la unidad de negocio: Que puede ser determinada mediante un análisis interno y de la competencia.</a:t>
            </a:r>
            <a:endParaRPr/>
          </a:p>
        </p:txBody>
      </p:sp>
      <p:pic>
        <p:nvPicPr>
          <p:cNvPr id="57" name="Google Shape;57;p4"/>
          <p:cNvPicPr preferRelativeResize="0"/>
          <p:nvPr/>
        </p:nvPicPr>
        <p:blipFill rotWithShape="1">
          <a:blip r:embed="rId3">
            <a:alphaModFix/>
          </a:blip>
          <a:srcRect b="0" l="41099" r="14299" t="0"/>
          <a:stretch/>
        </p:blipFill>
        <p:spPr>
          <a:xfrm>
            <a:off x="4936557" y="0"/>
            <a:ext cx="4535487" cy="5715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5"/>
          <p:cNvSpPr/>
          <p:nvPr/>
        </p:nvSpPr>
        <p:spPr>
          <a:xfrm>
            <a:off x="0" y="0"/>
            <a:ext cx="9144000" cy="5714999"/>
          </a:xfrm>
          <a:prstGeom prst="rect">
            <a:avLst/>
          </a:prstGeom>
          <a:solidFill>
            <a:srgbClr val="15BDA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63" name="Google Shape;63;p5"/>
          <p:cNvCxnSpPr/>
          <p:nvPr/>
        </p:nvCxnSpPr>
        <p:spPr>
          <a:xfrm>
            <a:off x="1258009" y="4511082"/>
            <a:ext cx="2299579" cy="0"/>
          </a:xfrm>
          <a:prstGeom prst="straightConnector1">
            <a:avLst/>
          </a:prstGeom>
          <a:noFill/>
          <a:ln cap="flat" cmpd="sng" w="28575">
            <a:solidFill>
              <a:srgbClr val="0B655C"/>
            </a:solidFill>
            <a:prstDash val="solid"/>
            <a:round/>
            <a:headEnd len="sm" w="sm" type="none"/>
            <a:tailEnd len="sm" w="sm" type="none"/>
          </a:ln>
        </p:spPr>
      </p:cxnSp>
      <p:pic>
        <p:nvPicPr>
          <p:cNvPr id="64" name="Google Shape;64;p5"/>
          <p:cNvPicPr preferRelativeResize="0"/>
          <p:nvPr/>
        </p:nvPicPr>
        <p:blipFill rotWithShape="1">
          <a:blip r:embed="rId3">
            <a:alphaModFix/>
          </a:blip>
          <a:srcRect b="2865" l="50092" r="0" t="-1"/>
          <a:stretch/>
        </p:blipFill>
        <p:spPr>
          <a:xfrm>
            <a:off x="513688" y="3617175"/>
            <a:ext cx="573391" cy="893907"/>
          </a:xfrm>
          <a:prstGeom prst="rect">
            <a:avLst/>
          </a:prstGeom>
          <a:noFill/>
          <a:ln>
            <a:noFill/>
          </a:ln>
        </p:spPr>
      </p:pic>
      <p:sp>
        <p:nvSpPr>
          <p:cNvPr id="65" name="Google Shape;65;p5"/>
          <p:cNvSpPr/>
          <p:nvPr/>
        </p:nvSpPr>
        <p:spPr>
          <a:xfrm>
            <a:off x="1258009" y="3673982"/>
            <a:ext cx="4396004" cy="889474"/>
          </a:xfrm>
          <a:prstGeom prst="rect">
            <a:avLst/>
          </a:prstGeom>
          <a:noFill/>
          <a:ln>
            <a:noFill/>
          </a:ln>
        </p:spPr>
        <p:txBody>
          <a:bodyPr anchorCtr="0" anchor="t" bIns="0" lIns="0" spcFirstLastPara="1" rIns="0" wrap="square" tIns="0">
            <a:spAutoFit/>
          </a:bodyPr>
          <a:lstStyle/>
          <a:p>
            <a:pPr indent="0" lvl="0" marL="0" marR="0" rtl="0" algn="l">
              <a:lnSpc>
                <a:spcPct val="70000"/>
              </a:lnSpc>
              <a:spcBef>
                <a:spcPts val="0"/>
              </a:spcBef>
              <a:spcAft>
                <a:spcPts val="0"/>
              </a:spcAft>
              <a:buNone/>
            </a:pPr>
            <a:r>
              <a:rPr lang="en-US" sz="4000">
                <a:solidFill>
                  <a:schemeClr val="lt1"/>
                </a:solidFill>
                <a:latin typeface="Calibri"/>
                <a:ea typeface="Calibri"/>
                <a:cs typeface="Calibri"/>
                <a:sym typeface="Calibri"/>
              </a:rPr>
              <a:t>DISEÑO DE </a:t>
            </a:r>
            <a:br>
              <a:rPr lang="en-US" sz="4000">
                <a:solidFill>
                  <a:schemeClr val="lt1"/>
                </a:solidFill>
                <a:latin typeface="Calibri"/>
                <a:ea typeface="Calibri"/>
                <a:cs typeface="Calibri"/>
                <a:sym typeface="Calibri"/>
              </a:rPr>
            </a:br>
            <a:r>
              <a:rPr b="1" lang="en-US" sz="4000">
                <a:solidFill>
                  <a:srgbClr val="09534C"/>
                </a:solidFill>
                <a:latin typeface="Calibri"/>
                <a:ea typeface="Calibri"/>
                <a:cs typeface="Calibri"/>
                <a:sym typeface="Calibri"/>
              </a:rPr>
              <a:t>LA MATRIZ</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pic>
        <p:nvPicPr>
          <p:cNvPr id="71" name="Google Shape;71;p6"/>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72" name="Google Shape;72;p6"/>
          <p:cNvSpPr/>
          <p:nvPr/>
        </p:nvSpPr>
        <p:spPr>
          <a:xfrm>
            <a:off x="511153" y="334988"/>
            <a:ext cx="4139977"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DISEÑO DE LA MATRIZ</a:t>
            </a:r>
            <a:endParaRPr/>
          </a:p>
        </p:txBody>
      </p:sp>
      <p:sp>
        <p:nvSpPr>
          <p:cNvPr id="73" name="Google Shape;73;p6"/>
          <p:cNvSpPr txBox="1"/>
          <p:nvPr/>
        </p:nvSpPr>
        <p:spPr>
          <a:xfrm>
            <a:off x="503238" y="926391"/>
            <a:ext cx="8172450" cy="492443"/>
          </a:xfrm>
          <a:prstGeom prst="rect">
            <a:avLst/>
          </a:prstGeom>
          <a:noFill/>
          <a:ln>
            <a:noFill/>
          </a:ln>
        </p:spPr>
        <p:txBody>
          <a:bodyPr anchorCtr="0" anchor="t" bIns="0" lIns="0" spcFirstLastPara="1" rIns="0" wrap="square" tIns="0">
            <a:spAutoFit/>
          </a:bodyPr>
          <a:lstStyle/>
          <a:p>
            <a:pPr indent="-177800" lvl="0" marL="177800"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En el eje X se coloca el atractivo de sector que está dividido en alto, medio o bajo.</a:t>
            </a:r>
            <a:endParaRPr/>
          </a:p>
          <a:p>
            <a:pPr indent="-177800" lvl="0" marL="177800"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En el eje Y se coloca la posición competitiva, que también está dividida en alta, media o baja.</a:t>
            </a:r>
            <a:endParaRPr/>
          </a:p>
        </p:txBody>
      </p:sp>
      <p:graphicFrame>
        <p:nvGraphicFramePr>
          <p:cNvPr id="74" name="Google Shape;74;p6"/>
          <p:cNvGraphicFramePr/>
          <p:nvPr/>
        </p:nvGraphicFramePr>
        <p:xfrm>
          <a:off x="3006051" y="2258268"/>
          <a:ext cx="3000000" cy="3000000"/>
        </p:xfrm>
        <a:graphic>
          <a:graphicData uri="http://schemas.openxmlformats.org/drawingml/2006/table">
            <a:tbl>
              <a:tblPr bandRow="1">
                <a:noFill/>
                <a:tableStyleId>{379A1255-D129-476F-A598-700ED0573EE5}</a:tableStyleId>
              </a:tblPr>
              <a:tblGrid>
                <a:gridCol w="1439900"/>
                <a:gridCol w="1439900"/>
                <a:gridCol w="1439900"/>
              </a:tblGrid>
              <a:tr h="9790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9790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9790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bl>
          </a:graphicData>
        </a:graphic>
      </p:graphicFrame>
      <p:sp>
        <p:nvSpPr>
          <p:cNvPr id="75" name="Google Shape;75;p6"/>
          <p:cNvSpPr txBox="1"/>
          <p:nvPr/>
        </p:nvSpPr>
        <p:spPr>
          <a:xfrm>
            <a:off x="3487183" y="1951352"/>
            <a:ext cx="495649"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Alto</a:t>
            </a:r>
            <a:endParaRPr/>
          </a:p>
        </p:txBody>
      </p:sp>
      <p:sp>
        <p:nvSpPr>
          <p:cNvPr id="76" name="Google Shape;76;p6"/>
          <p:cNvSpPr txBox="1"/>
          <p:nvPr/>
        </p:nvSpPr>
        <p:spPr>
          <a:xfrm>
            <a:off x="4831500" y="1951352"/>
            <a:ext cx="6687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Medio</a:t>
            </a:r>
            <a:endParaRPr/>
          </a:p>
        </p:txBody>
      </p:sp>
      <p:sp>
        <p:nvSpPr>
          <p:cNvPr id="77" name="Google Shape;77;p6"/>
          <p:cNvSpPr txBox="1"/>
          <p:nvPr/>
        </p:nvSpPr>
        <p:spPr>
          <a:xfrm>
            <a:off x="6343506" y="1951352"/>
            <a:ext cx="51648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Bajo</a:t>
            </a:r>
            <a:endParaRPr/>
          </a:p>
        </p:txBody>
      </p:sp>
      <p:sp>
        <p:nvSpPr>
          <p:cNvPr id="78" name="Google Shape;78;p6"/>
          <p:cNvSpPr txBox="1"/>
          <p:nvPr/>
        </p:nvSpPr>
        <p:spPr>
          <a:xfrm>
            <a:off x="2521842" y="2611228"/>
            <a:ext cx="487634"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Alta</a:t>
            </a:r>
            <a:endParaRPr/>
          </a:p>
        </p:txBody>
      </p:sp>
      <p:sp>
        <p:nvSpPr>
          <p:cNvPr id="79" name="Google Shape;79;p6"/>
          <p:cNvSpPr txBox="1"/>
          <p:nvPr/>
        </p:nvSpPr>
        <p:spPr>
          <a:xfrm>
            <a:off x="2346538" y="3572982"/>
            <a:ext cx="66075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Media</a:t>
            </a:r>
            <a:endParaRPr/>
          </a:p>
        </p:txBody>
      </p:sp>
      <p:sp>
        <p:nvSpPr>
          <p:cNvPr id="80" name="Google Shape;80;p6"/>
          <p:cNvSpPr txBox="1"/>
          <p:nvPr/>
        </p:nvSpPr>
        <p:spPr>
          <a:xfrm>
            <a:off x="2498823" y="4535782"/>
            <a:ext cx="5084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Baja</a:t>
            </a:r>
            <a:endParaRPr/>
          </a:p>
        </p:txBody>
      </p:sp>
      <p:sp>
        <p:nvSpPr>
          <p:cNvPr id="81" name="Google Shape;81;p6"/>
          <p:cNvSpPr txBox="1"/>
          <p:nvPr/>
        </p:nvSpPr>
        <p:spPr>
          <a:xfrm>
            <a:off x="4222903" y="1606341"/>
            <a:ext cx="1885966"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13ADA0"/>
                </a:solidFill>
                <a:latin typeface="Calibri"/>
                <a:ea typeface="Calibri"/>
                <a:cs typeface="Calibri"/>
                <a:sym typeface="Calibri"/>
              </a:rPr>
              <a:t>ATRACTIVO DE SECTOR</a:t>
            </a:r>
            <a:endParaRPr/>
          </a:p>
        </p:txBody>
      </p:sp>
      <p:sp>
        <p:nvSpPr>
          <p:cNvPr id="82" name="Google Shape;82;p6"/>
          <p:cNvSpPr txBox="1"/>
          <p:nvPr/>
        </p:nvSpPr>
        <p:spPr>
          <a:xfrm>
            <a:off x="793170" y="3142095"/>
            <a:ext cx="1434094"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600">
                <a:solidFill>
                  <a:srgbClr val="13ADA0"/>
                </a:solidFill>
                <a:latin typeface="Calibri"/>
                <a:ea typeface="Calibri"/>
                <a:cs typeface="Calibri"/>
                <a:sym typeface="Calibri"/>
              </a:rPr>
              <a:t>POSICIÓN COMPETITIVA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7"/>
          <p:cNvPicPr preferRelativeResize="0"/>
          <p:nvPr/>
        </p:nvPicPr>
        <p:blipFill rotWithShape="1">
          <a:blip r:embed="rId3">
            <a:alphaModFix/>
          </a:blip>
          <a:srcRect b="0" l="15218" r="42297" t="0"/>
          <a:stretch/>
        </p:blipFill>
        <p:spPr>
          <a:xfrm>
            <a:off x="0" y="517525"/>
            <a:ext cx="3816350" cy="4679950"/>
          </a:xfrm>
          <a:prstGeom prst="rect">
            <a:avLst/>
          </a:prstGeom>
          <a:noFill/>
          <a:ln>
            <a:noFill/>
          </a:ln>
        </p:spPr>
      </p:pic>
      <p:sp>
        <p:nvSpPr>
          <p:cNvPr id="89" name="Google Shape;89;p7"/>
          <p:cNvSpPr txBox="1"/>
          <p:nvPr/>
        </p:nvSpPr>
        <p:spPr>
          <a:xfrm>
            <a:off x="4267458" y="967007"/>
            <a:ext cx="4408230" cy="393954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DISEÑO DE LA MATRIZ</a:t>
            </a:r>
            <a:endParaRPr/>
          </a:p>
          <a:p>
            <a:pPr indent="0" lvl="0" marL="0" marR="0" rtl="0" algn="l">
              <a:spcBef>
                <a:spcPts val="0"/>
              </a:spcBef>
              <a:spcAft>
                <a:spcPts val="0"/>
              </a:spcAft>
              <a:buNone/>
            </a:pPr>
            <a:r>
              <a:rPr lang="en-US" sz="1600">
                <a:solidFill>
                  <a:schemeClr val="dk1"/>
                </a:solidFill>
                <a:latin typeface="Calibri"/>
                <a:ea typeface="Calibri"/>
                <a:cs typeface="Calibri"/>
                <a:sym typeface="Calibri"/>
              </a:rPr>
              <a:t>La posición competitiva (Eje Y) está determinada por:</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Tamaño de la empresa: </a:t>
            </a:r>
            <a:r>
              <a:rPr lang="en-US" sz="1600">
                <a:solidFill>
                  <a:schemeClr val="dk1"/>
                </a:solidFill>
                <a:latin typeface="Calibri"/>
                <a:ea typeface="Calibri"/>
                <a:cs typeface="Calibri"/>
                <a:sym typeface="Calibri"/>
              </a:rPr>
              <a:t>Grande, pequeña o micro.</a:t>
            </a:r>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Posición en el mercado: </a:t>
            </a:r>
            <a:r>
              <a:rPr lang="en-US" sz="1600">
                <a:solidFill>
                  <a:schemeClr val="dk1"/>
                </a:solidFill>
                <a:latin typeface="Calibri"/>
                <a:ea typeface="Calibri"/>
                <a:cs typeface="Calibri"/>
                <a:sym typeface="Calibri"/>
              </a:rPr>
              <a:t>Líder, ubicación en </a:t>
            </a:r>
            <a:br>
              <a:rPr lang="en-US" sz="1600">
                <a:solidFill>
                  <a:schemeClr val="dk1"/>
                </a:solidFill>
                <a:latin typeface="Calibri"/>
                <a:ea typeface="Calibri"/>
                <a:cs typeface="Calibri"/>
                <a:sym typeface="Calibri"/>
              </a:rPr>
            </a:br>
            <a:r>
              <a:rPr lang="en-US" sz="1600">
                <a:solidFill>
                  <a:schemeClr val="dk1"/>
                </a:solidFill>
                <a:latin typeface="Calibri"/>
                <a:ea typeface="Calibri"/>
                <a:cs typeface="Calibri"/>
                <a:sym typeface="Calibri"/>
              </a:rPr>
              <a:t>el ranking. </a:t>
            </a:r>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Calidad de sus productos: </a:t>
            </a:r>
            <a:r>
              <a:rPr lang="en-US" sz="1600">
                <a:solidFill>
                  <a:schemeClr val="dk1"/>
                </a:solidFill>
                <a:latin typeface="Calibri"/>
                <a:ea typeface="Calibri"/>
                <a:cs typeface="Calibri"/>
                <a:sym typeface="Calibri"/>
              </a:rPr>
              <a:t>Alta, media o baja.</a:t>
            </a:r>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Posición tecnológica: </a:t>
            </a:r>
            <a:r>
              <a:rPr lang="en-US" sz="1600">
                <a:solidFill>
                  <a:schemeClr val="dk1"/>
                </a:solidFill>
                <a:latin typeface="Calibri"/>
                <a:ea typeface="Calibri"/>
                <a:cs typeface="Calibri"/>
                <a:sym typeface="Calibri"/>
              </a:rPr>
              <a:t>Avanzada o atrasada.</a:t>
            </a:r>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Fortalezas y debilidades: </a:t>
            </a:r>
            <a:r>
              <a:rPr lang="en-US" sz="1600">
                <a:solidFill>
                  <a:schemeClr val="dk1"/>
                </a:solidFill>
                <a:latin typeface="Calibri"/>
                <a:ea typeface="Calibri"/>
                <a:cs typeface="Calibri"/>
                <a:sym typeface="Calibri"/>
              </a:rPr>
              <a:t>Los aspectos que mejor desarrolla y los que no.</a:t>
            </a:r>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Imagen: </a:t>
            </a:r>
            <a:r>
              <a:rPr lang="en-US" sz="1600">
                <a:solidFill>
                  <a:schemeClr val="dk1"/>
                </a:solidFill>
                <a:latin typeface="Calibri"/>
                <a:ea typeface="Calibri"/>
                <a:cs typeface="Calibri"/>
                <a:sym typeface="Calibri"/>
              </a:rPr>
              <a:t>La imagen que tiene el mercado de la empresa o marca.</a:t>
            </a:r>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Rentabilidad: </a:t>
            </a:r>
            <a:r>
              <a:rPr lang="en-US" sz="1600">
                <a:solidFill>
                  <a:schemeClr val="dk1"/>
                </a:solidFill>
                <a:latin typeface="Calibri"/>
                <a:ea typeface="Calibri"/>
                <a:cs typeface="Calibri"/>
                <a:sym typeface="Calibri"/>
              </a:rPr>
              <a:t>Cantidad de utilidades.</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lang="en-US" sz="1600">
                <a:solidFill>
                  <a:schemeClr val="dk1"/>
                </a:solidFill>
                <a:latin typeface="Calibri"/>
                <a:ea typeface="Calibri"/>
                <a:cs typeface="Calibri"/>
                <a:sym typeface="Calibri"/>
              </a:rPr>
              <a:t>En base al análisis de estas variables se determinará </a:t>
            </a:r>
            <a:br>
              <a:rPr lang="en-US" sz="1600">
                <a:solidFill>
                  <a:schemeClr val="dk1"/>
                </a:solidFill>
                <a:latin typeface="Calibri"/>
                <a:ea typeface="Calibri"/>
                <a:cs typeface="Calibri"/>
                <a:sym typeface="Calibri"/>
              </a:rPr>
            </a:br>
            <a:r>
              <a:rPr lang="en-US" sz="1600">
                <a:solidFill>
                  <a:schemeClr val="dk1"/>
                </a:solidFill>
                <a:latin typeface="Calibri"/>
                <a:ea typeface="Calibri"/>
                <a:cs typeface="Calibri"/>
                <a:sym typeface="Calibri"/>
              </a:rPr>
              <a:t>si la posición competitiva es alta, media o baja.</a:t>
            </a:r>
            <a:endParaRPr/>
          </a:p>
        </p:txBody>
      </p:sp>
      <p:pic>
        <p:nvPicPr>
          <p:cNvPr id="90" name="Google Shape;90;p7"/>
          <p:cNvPicPr preferRelativeResize="0"/>
          <p:nvPr/>
        </p:nvPicPr>
        <p:blipFill rotWithShape="1">
          <a:blip r:embed="rId4">
            <a:alphaModFix/>
          </a:blip>
          <a:srcRect b="0" l="0" r="0" t="0"/>
          <a:stretch/>
        </p:blipFill>
        <p:spPr>
          <a:xfrm>
            <a:off x="3426701" y="448857"/>
            <a:ext cx="749300" cy="749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8"/>
          <p:cNvPicPr preferRelativeResize="0"/>
          <p:nvPr/>
        </p:nvPicPr>
        <p:blipFill rotWithShape="1">
          <a:blip r:embed="rId3">
            <a:alphaModFix/>
          </a:blip>
          <a:srcRect b="0" l="28438" r="17169" t="0"/>
          <a:stretch/>
        </p:blipFill>
        <p:spPr>
          <a:xfrm>
            <a:off x="0" y="517525"/>
            <a:ext cx="3816391" cy="4680000"/>
          </a:xfrm>
          <a:prstGeom prst="rect">
            <a:avLst/>
          </a:prstGeom>
          <a:noFill/>
          <a:ln>
            <a:noFill/>
          </a:ln>
        </p:spPr>
      </p:pic>
      <p:sp>
        <p:nvSpPr>
          <p:cNvPr id="97" name="Google Shape;97;p8"/>
          <p:cNvSpPr/>
          <p:nvPr/>
        </p:nvSpPr>
        <p:spPr>
          <a:xfrm>
            <a:off x="3449638" y="463550"/>
            <a:ext cx="749300" cy="74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 name="Google Shape;98;p8"/>
          <p:cNvSpPr/>
          <p:nvPr/>
        </p:nvSpPr>
        <p:spPr>
          <a:xfrm>
            <a:off x="3449638" y="460375"/>
            <a:ext cx="762000" cy="762000"/>
          </a:xfrm>
          <a:custGeom>
            <a:rect b="b" l="l" r="r" t="t"/>
            <a:pathLst>
              <a:path extrusionOk="0" h="790" w="790">
                <a:moveTo>
                  <a:pt x="790" y="394"/>
                </a:moveTo>
                <a:lnTo>
                  <a:pt x="790" y="394"/>
                </a:lnTo>
                <a:cubicBezTo>
                  <a:pt x="790" y="612"/>
                  <a:pt x="613" y="790"/>
                  <a:pt x="395" y="790"/>
                </a:cubicBezTo>
                <a:cubicBezTo>
                  <a:pt x="177" y="790"/>
                  <a:pt x="0" y="612"/>
                  <a:pt x="0" y="394"/>
                </a:cubicBezTo>
                <a:cubicBezTo>
                  <a:pt x="0" y="176"/>
                  <a:pt x="177" y="0"/>
                  <a:pt x="395" y="0"/>
                </a:cubicBezTo>
                <a:cubicBezTo>
                  <a:pt x="613" y="0"/>
                  <a:pt x="790" y="176"/>
                  <a:pt x="790" y="394"/>
                </a:cubicBezTo>
                <a:close/>
              </a:path>
            </a:pathLst>
          </a:custGeom>
          <a:solidFill>
            <a:srgbClr val="FEFE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 name="Google Shape;99;p8"/>
          <p:cNvSpPr/>
          <p:nvPr/>
        </p:nvSpPr>
        <p:spPr>
          <a:xfrm>
            <a:off x="3506788" y="517525"/>
            <a:ext cx="646113" cy="646113"/>
          </a:xfrm>
          <a:custGeom>
            <a:rect b="b" l="l" r="r" t="t"/>
            <a:pathLst>
              <a:path extrusionOk="0" h="670" w="670">
                <a:moveTo>
                  <a:pt x="670" y="335"/>
                </a:moveTo>
                <a:lnTo>
                  <a:pt x="670" y="335"/>
                </a:lnTo>
                <a:cubicBezTo>
                  <a:pt x="670" y="520"/>
                  <a:pt x="520" y="670"/>
                  <a:pt x="335" y="670"/>
                </a:cubicBezTo>
                <a:cubicBezTo>
                  <a:pt x="150" y="670"/>
                  <a:pt x="0" y="520"/>
                  <a:pt x="0" y="335"/>
                </a:cubicBezTo>
                <a:cubicBezTo>
                  <a:pt x="0" y="150"/>
                  <a:pt x="150" y="0"/>
                  <a:pt x="335" y="0"/>
                </a:cubicBezTo>
                <a:cubicBezTo>
                  <a:pt x="520" y="0"/>
                  <a:pt x="670" y="150"/>
                  <a:pt x="670" y="335"/>
                </a:cubicBezTo>
                <a:close/>
              </a:path>
            </a:pathLst>
          </a:custGeom>
          <a:solidFill>
            <a:srgbClr val="8058A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00" name="Google Shape;100;p8"/>
          <p:cNvPicPr preferRelativeResize="0"/>
          <p:nvPr/>
        </p:nvPicPr>
        <p:blipFill rotWithShape="1">
          <a:blip r:embed="rId4">
            <a:alphaModFix/>
          </a:blip>
          <a:srcRect b="0" l="0" r="0" t="0"/>
          <a:stretch/>
        </p:blipFill>
        <p:spPr>
          <a:xfrm>
            <a:off x="3611680" y="638778"/>
            <a:ext cx="415318" cy="405469"/>
          </a:xfrm>
          <a:prstGeom prst="rect">
            <a:avLst/>
          </a:prstGeom>
          <a:noFill/>
          <a:ln>
            <a:noFill/>
          </a:ln>
        </p:spPr>
      </p:pic>
      <p:sp>
        <p:nvSpPr>
          <p:cNvPr id="101" name="Google Shape;101;p8"/>
          <p:cNvSpPr txBox="1"/>
          <p:nvPr/>
        </p:nvSpPr>
        <p:spPr>
          <a:xfrm>
            <a:off x="4267457" y="925513"/>
            <a:ext cx="4408231" cy="393954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El atractivo del mercado (Eje X) está </a:t>
            </a:r>
            <a:br>
              <a:rPr lang="en-US" sz="1600">
                <a:solidFill>
                  <a:schemeClr val="dk1"/>
                </a:solidFill>
                <a:latin typeface="Calibri"/>
                <a:ea typeface="Calibri"/>
                <a:cs typeface="Calibri"/>
                <a:sym typeface="Calibri"/>
              </a:rPr>
            </a:br>
            <a:r>
              <a:rPr lang="en-US" sz="1600">
                <a:solidFill>
                  <a:schemeClr val="dk1"/>
                </a:solidFill>
                <a:latin typeface="Calibri"/>
                <a:ea typeface="Calibri"/>
                <a:cs typeface="Calibri"/>
                <a:sym typeface="Calibri"/>
              </a:rPr>
              <a:t>determinado por:</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Tamaño del mercado: </a:t>
            </a:r>
            <a:r>
              <a:rPr lang="en-US" sz="1600">
                <a:solidFill>
                  <a:schemeClr val="dk1"/>
                </a:solidFill>
                <a:latin typeface="Calibri"/>
                <a:ea typeface="Calibri"/>
                <a:cs typeface="Calibri"/>
                <a:sym typeface="Calibri"/>
              </a:rPr>
              <a:t>Grande, mediano o pequeño</a:t>
            </a:r>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Grado de competitividad: </a:t>
            </a:r>
            <a:r>
              <a:rPr lang="en-US" sz="1600">
                <a:solidFill>
                  <a:schemeClr val="dk1"/>
                </a:solidFill>
                <a:latin typeface="Calibri"/>
                <a:ea typeface="Calibri"/>
                <a:cs typeface="Calibri"/>
                <a:sym typeface="Calibri"/>
              </a:rPr>
              <a:t>Hay poca o mucha competencia.</a:t>
            </a:r>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Macro y microentorno: </a:t>
            </a:r>
            <a:r>
              <a:rPr lang="en-US" sz="1600">
                <a:solidFill>
                  <a:schemeClr val="dk1"/>
                </a:solidFill>
                <a:latin typeface="Calibri"/>
                <a:ea typeface="Calibri"/>
                <a:cs typeface="Calibri"/>
                <a:sym typeface="Calibri"/>
              </a:rPr>
              <a:t>Oportunidades y amenazas</a:t>
            </a:r>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Crecimiento del sector: </a:t>
            </a:r>
            <a:r>
              <a:rPr lang="en-US" sz="1600">
                <a:solidFill>
                  <a:schemeClr val="dk1"/>
                </a:solidFill>
                <a:latin typeface="Calibri"/>
                <a:ea typeface="Calibri"/>
                <a:cs typeface="Calibri"/>
                <a:sym typeface="Calibri"/>
              </a:rPr>
              <a:t>Va a crecer o decrecer. Tendencias.</a:t>
            </a:r>
            <a:endParaRPr/>
          </a:p>
          <a:p>
            <a:pPr indent="-177800" lvl="0" marL="17780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Rentabilidad del mercado: </a:t>
            </a:r>
            <a:r>
              <a:rPr lang="en-US" sz="1600">
                <a:solidFill>
                  <a:schemeClr val="dk1"/>
                </a:solidFill>
                <a:latin typeface="Calibri"/>
                <a:ea typeface="Calibri"/>
                <a:cs typeface="Calibri"/>
                <a:sym typeface="Calibri"/>
              </a:rPr>
              <a:t>Las marcas que compiten tienen mucha o poca ganancia.</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lang="en-US" sz="1600">
                <a:solidFill>
                  <a:schemeClr val="dk1"/>
                </a:solidFill>
                <a:latin typeface="Calibri"/>
                <a:ea typeface="Calibri"/>
                <a:cs typeface="Calibri"/>
                <a:sym typeface="Calibri"/>
              </a:rPr>
              <a:t>En base al análisis de estas variables se determinará si el atractivo del mercado es alto, medio o bajo.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9"/>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
        <p:nvSpPr>
          <p:cNvPr id="108" name="Google Shape;108;p9"/>
          <p:cNvSpPr/>
          <p:nvPr/>
        </p:nvSpPr>
        <p:spPr>
          <a:xfrm>
            <a:off x="511153" y="334988"/>
            <a:ext cx="4139977"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500">
                <a:solidFill>
                  <a:srgbClr val="15BDAD"/>
                </a:solidFill>
                <a:latin typeface="Calibri"/>
                <a:ea typeface="Calibri"/>
                <a:cs typeface="Calibri"/>
                <a:sym typeface="Calibri"/>
              </a:rPr>
              <a:t>DISEÑO DE LA MATRIZ</a:t>
            </a:r>
            <a:endParaRPr/>
          </a:p>
        </p:txBody>
      </p:sp>
      <p:sp>
        <p:nvSpPr>
          <p:cNvPr id="109" name="Google Shape;109;p9"/>
          <p:cNvSpPr txBox="1"/>
          <p:nvPr/>
        </p:nvSpPr>
        <p:spPr>
          <a:xfrm>
            <a:off x="503238" y="926391"/>
            <a:ext cx="8172450" cy="969496"/>
          </a:xfrm>
          <a:prstGeom prst="rect">
            <a:avLst/>
          </a:prstGeom>
          <a:noFill/>
          <a:ln>
            <a:noFill/>
          </a:ln>
        </p:spPr>
        <p:txBody>
          <a:bodyPr anchorCtr="0" anchor="t" bIns="0" lIns="0" spcFirstLastPara="1" rIns="0" wrap="square" tIns="0">
            <a:spAutoFit/>
          </a:bodyPr>
          <a:lstStyle/>
          <a:p>
            <a:pPr indent="-177800" lvl="0" marL="177800" marR="0" rtl="0" algn="l">
              <a:lnSpc>
                <a:spcPct val="90000"/>
              </a:lnSpc>
              <a:spcBef>
                <a:spcPts val="0"/>
              </a:spcBef>
              <a:spcAft>
                <a:spcPts val="0"/>
              </a:spcAft>
              <a:buClr>
                <a:schemeClr val="dk1"/>
              </a:buClr>
              <a:buSzPts val="1400"/>
              <a:buFont typeface="Arial"/>
              <a:buChar char="•"/>
            </a:pPr>
            <a:r>
              <a:rPr lang="en-US" sz="1400">
                <a:solidFill>
                  <a:schemeClr val="dk1"/>
                </a:solidFill>
                <a:latin typeface="Calibri"/>
                <a:ea typeface="Calibri"/>
                <a:cs typeface="Calibri"/>
                <a:sym typeface="Calibri"/>
              </a:rPr>
              <a:t>Una vez que se ha determinado la posición competitiva y el atractivo del sector, hay que ubicar  a la empresa o unidad de negocio en una de las nueve celdas de acuerdo a las coordenadas.</a:t>
            </a:r>
            <a:endParaRPr/>
          </a:p>
          <a:p>
            <a:pPr indent="-88900" lvl="0" marL="177800" marR="0" rtl="0" algn="l">
              <a:lnSpc>
                <a:spcPct val="90000"/>
              </a:lnSpc>
              <a:spcBef>
                <a:spcPts val="0"/>
              </a:spcBef>
              <a:spcAft>
                <a:spcPts val="0"/>
              </a:spcAft>
              <a:buClr>
                <a:schemeClr val="dk1"/>
              </a:buClr>
              <a:buSzPts val="1400"/>
              <a:buFont typeface="Arial"/>
              <a:buNone/>
            </a:pPr>
            <a:r>
              <a:t/>
            </a:r>
            <a:endParaRPr sz="1400">
              <a:solidFill>
                <a:schemeClr val="dk1"/>
              </a:solidFill>
              <a:latin typeface="Calibri"/>
              <a:ea typeface="Calibri"/>
              <a:cs typeface="Calibri"/>
              <a:sym typeface="Calibri"/>
            </a:endParaRPr>
          </a:p>
          <a:p>
            <a:pPr indent="0" lvl="0" marL="184150" marR="0" rtl="0" algn="l">
              <a:lnSpc>
                <a:spcPct val="90000"/>
              </a:lnSpc>
              <a:spcBef>
                <a:spcPts val="0"/>
              </a:spcBef>
              <a:spcAft>
                <a:spcPts val="0"/>
              </a:spcAft>
              <a:buNone/>
            </a:pPr>
            <a:r>
              <a:rPr lang="en-US" sz="1400">
                <a:solidFill>
                  <a:schemeClr val="dk1"/>
                </a:solidFill>
                <a:latin typeface="Calibri"/>
                <a:ea typeface="Calibri"/>
                <a:cs typeface="Calibri"/>
                <a:sym typeface="Calibri"/>
              </a:rPr>
              <a:t>Por ejemplo: En el gráfico se muestra como si la empresa tiene una posición competitiva media y un atractivo del sector medio se ubica en la celda del centro.</a:t>
            </a:r>
            <a:endParaRPr/>
          </a:p>
        </p:txBody>
      </p:sp>
      <p:graphicFrame>
        <p:nvGraphicFramePr>
          <p:cNvPr id="110" name="Google Shape;110;p9"/>
          <p:cNvGraphicFramePr/>
          <p:nvPr/>
        </p:nvGraphicFramePr>
        <p:xfrm>
          <a:off x="2941162" y="2641340"/>
          <a:ext cx="3000000" cy="3000000"/>
        </p:xfrm>
        <a:graphic>
          <a:graphicData uri="http://schemas.openxmlformats.org/drawingml/2006/table">
            <a:tbl>
              <a:tblPr bandRow="1">
                <a:noFill/>
                <a:tableStyleId>{379A1255-D129-476F-A598-700ED0573EE5}</a:tableStyleId>
              </a:tblPr>
              <a:tblGrid>
                <a:gridCol w="1247475"/>
                <a:gridCol w="1247475"/>
                <a:gridCol w="1247475"/>
              </a:tblGrid>
              <a:tr h="848225">
                <a:tc>
                  <a:txBody>
                    <a:bodyPr/>
                    <a:lstStyle/>
                    <a:p>
                      <a:pPr indent="0" lvl="0" marL="0" marR="0" rtl="0" algn="l">
                        <a:spcBef>
                          <a:spcPts val="0"/>
                        </a:spcBef>
                        <a:spcAft>
                          <a:spcPts val="0"/>
                        </a:spcAft>
                        <a:buNone/>
                      </a:pPr>
                      <a:r>
                        <a:t/>
                      </a:r>
                      <a:endParaRPr sz="1500"/>
                    </a:p>
                  </a:txBody>
                  <a:tcPr marT="39600" marB="39600" marR="79225" marL="792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500"/>
                    </a:p>
                  </a:txBody>
                  <a:tcPr marT="39600" marB="39600" marR="79225" marL="792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500"/>
                    </a:p>
                  </a:txBody>
                  <a:tcPr marT="39600" marB="39600" marR="79225" marL="792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848225">
                <a:tc>
                  <a:txBody>
                    <a:bodyPr/>
                    <a:lstStyle/>
                    <a:p>
                      <a:pPr indent="0" lvl="0" marL="0" marR="0" rtl="0" algn="l">
                        <a:spcBef>
                          <a:spcPts val="0"/>
                        </a:spcBef>
                        <a:spcAft>
                          <a:spcPts val="0"/>
                        </a:spcAft>
                        <a:buNone/>
                      </a:pPr>
                      <a:r>
                        <a:t/>
                      </a:r>
                      <a:endParaRPr sz="1500"/>
                    </a:p>
                  </a:txBody>
                  <a:tcPr marT="39600" marB="39600" marR="79225" marL="792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500"/>
                    </a:p>
                  </a:txBody>
                  <a:tcPr marT="39600" marB="39600" marR="79225" marL="792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500"/>
                    </a:p>
                  </a:txBody>
                  <a:tcPr marT="39600" marB="39600" marR="79225" marL="792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848225">
                <a:tc>
                  <a:txBody>
                    <a:bodyPr/>
                    <a:lstStyle/>
                    <a:p>
                      <a:pPr indent="0" lvl="0" marL="0" marR="0" rtl="0" algn="l">
                        <a:spcBef>
                          <a:spcPts val="0"/>
                        </a:spcBef>
                        <a:spcAft>
                          <a:spcPts val="0"/>
                        </a:spcAft>
                        <a:buNone/>
                      </a:pPr>
                      <a:r>
                        <a:t/>
                      </a:r>
                      <a:endParaRPr sz="1500"/>
                    </a:p>
                  </a:txBody>
                  <a:tcPr marT="39600" marB="39600" marR="79225" marL="792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500"/>
                    </a:p>
                  </a:txBody>
                  <a:tcPr marT="39600" marB="39600" marR="79225" marL="792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spcBef>
                          <a:spcPts val="0"/>
                        </a:spcBef>
                        <a:spcAft>
                          <a:spcPts val="0"/>
                        </a:spcAft>
                        <a:buNone/>
                      </a:pPr>
                      <a:r>
                        <a:t/>
                      </a:r>
                      <a:endParaRPr sz="1500"/>
                    </a:p>
                  </a:txBody>
                  <a:tcPr marT="39600" marB="39600" marR="79225" marL="792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bl>
          </a:graphicData>
        </a:graphic>
      </p:graphicFrame>
      <p:sp>
        <p:nvSpPr>
          <p:cNvPr id="111" name="Google Shape;111;p9"/>
          <p:cNvSpPr txBox="1"/>
          <p:nvPr/>
        </p:nvSpPr>
        <p:spPr>
          <a:xfrm>
            <a:off x="3322056" y="2288252"/>
            <a:ext cx="495649"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Alto</a:t>
            </a:r>
            <a:endParaRPr/>
          </a:p>
        </p:txBody>
      </p:sp>
      <p:sp>
        <p:nvSpPr>
          <p:cNvPr id="112" name="Google Shape;112;p9"/>
          <p:cNvSpPr txBox="1"/>
          <p:nvPr/>
        </p:nvSpPr>
        <p:spPr>
          <a:xfrm>
            <a:off x="4477994" y="2288252"/>
            <a:ext cx="6687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Medio</a:t>
            </a:r>
            <a:endParaRPr/>
          </a:p>
        </p:txBody>
      </p:sp>
      <p:sp>
        <p:nvSpPr>
          <p:cNvPr id="113" name="Google Shape;113;p9"/>
          <p:cNvSpPr txBox="1"/>
          <p:nvPr/>
        </p:nvSpPr>
        <p:spPr>
          <a:xfrm>
            <a:off x="5789565" y="2288252"/>
            <a:ext cx="51648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Bajo</a:t>
            </a:r>
            <a:endParaRPr/>
          </a:p>
        </p:txBody>
      </p:sp>
      <p:sp>
        <p:nvSpPr>
          <p:cNvPr id="114" name="Google Shape;114;p9"/>
          <p:cNvSpPr txBox="1"/>
          <p:nvPr/>
        </p:nvSpPr>
        <p:spPr>
          <a:xfrm>
            <a:off x="2396906" y="2900367"/>
            <a:ext cx="487634"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Alta</a:t>
            </a:r>
            <a:endParaRPr/>
          </a:p>
        </p:txBody>
      </p:sp>
      <p:sp>
        <p:nvSpPr>
          <p:cNvPr id="115" name="Google Shape;115;p9"/>
          <p:cNvSpPr txBox="1"/>
          <p:nvPr/>
        </p:nvSpPr>
        <p:spPr>
          <a:xfrm>
            <a:off x="2244308" y="3759804"/>
            <a:ext cx="66075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Media</a:t>
            </a:r>
            <a:endParaRPr/>
          </a:p>
        </p:txBody>
      </p:sp>
      <p:sp>
        <p:nvSpPr>
          <p:cNvPr id="116" name="Google Shape;116;p9"/>
          <p:cNvSpPr txBox="1"/>
          <p:nvPr/>
        </p:nvSpPr>
        <p:spPr>
          <a:xfrm>
            <a:off x="2376869" y="4575646"/>
            <a:ext cx="50847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Baja</a:t>
            </a:r>
            <a:endParaRPr/>
          </a:p>
        </p:txBody>
      </p:sp>
      <p:sp>
        <p:nvSpPr>
          <p:cNvPr id="117" name="Google Shape;117;p9"/>
          <p:cNvSpPr/>
          <p:nvPr/>
        </p:nvSpPr>
        <p:spPr>
          <a:xfrm>
            <a:off x="4534887" y="3663687"/>
            <a:ext cx="554987" cy="518865"/>
          </a:xfrm>
          <a:prstGeom prst="ellipse">
            <a:avLst/>
          </a:prstGeom>
          <a:solidFill>
            <a:srgbClr val="D71B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18" name="Google Shape;118;p9"/>
          <p:cNvSpPr/>
          <p:nvPr/>
        </p:nvSpPr>
        <p:spPr>
          <a:xfrm>
            <a:off x="2856321" y="3758150"/>
            <a:ext cx="1555424" cy="311084"/>
          </a:xfrm>
          <a:prstGeom prst="rightArrow">
            <a:avLst>
              <a:gd fmla="val 50000" name="adj1"/>
              <a:gd fmla="val 50000" name="adj2"/>
            </a:avLst>
          </a:prstGeom>
          <a:solidFill>
            <a:srgbClr val="D71B86"/>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19" name="Google Shape;119;p9"/>
          <p:cNvSpPr/>
          <p:nvPr/>
        </p:nvSpPr>
        <p:spPr>
          <a:xfrm rot="5400000">
            <a:off x="4288546" y="2922956"/>
            <a:ext cx="1047668" cy="311084"/>
          </a:xfrm>
          <a:prstGeom prst="rightArrow">
            <a:avLst>
              <a:gd fmla="val 50000" name="adj1"/>
              <a:gd fmla="val 50000" name="adj2"/>
            </a:avLst>
          </a:prstGeom>
          <a:solidFill>
            <a:srgbClr val="D71B86"/>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20" name="Google Shape;120;p9"/>
          <p:cNvSpPr txBox="1"/>
          <p:nvPr/>
        </p:nvSpPr>
        <p:spPr>
          <a:xfrm>
            <a:off x="3817705" y="1972631"/>
            <a:ext cx="1885966"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13ADA0"/>
                </a:solidFill>
                <a:latin typeface="Calibri"/>
                <a:ea typeface="Calibri"/>
                <a:cs typeface="Calibri"/>
                <a:sym typeface="Calibri"/>
              </a:rPr>
              <a:t>ATRACTIVO DE SECTOR</a:t>
            </a:r>
            <a:endParaRPr/>
          </a:p>
        </p:txBody>
      </p:sp>
      <p:sp>
        <p:nvSpPr>
          <p:cNvPr id="121" name="Google Shape;121;p9"/>
          <p:cNvSpPr txBox="1"/>
          <p:nvPr/>
        </p:nvSpPr>
        <p:spPr>
          <a:xfrm>
            <a:off x="793170" y="3508385"/>
            <a:ext cx="1434094"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600">
                <a:solidFill>
                  <a:srgbClr val="13ADA0"/>
                </a:solidFill>
                <a:latin typeface="Calibri"/>
                <a:ea typeface="Calibri"/>
                <a:cs typeface="Calibri"/>
                <a:sym typeface="Calibri"/>
              </a:rPr>
              <a:t>POSICIÓN COMPETITIVA</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Blue Green">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FFC3108C-36C0-416D-AF52-12C34C697CD2</vt:lpwstr>
  </property>
  <property fmtid="{D5CDD505-2E9C-101B-9397-08002B2CF9AE}" pid="3" name="ArticulatePath">
    <vt:lpwstr>plantilla_cursos_presenciales-v3.1.3</vt:lpwstr>
  </property>
</Properties>
</file>